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56" r:id="rId2"/>
    <p:sldId id="428" r:id="rId3"/>
    <p:sldId id="450" r:id="rId4"/>
    <p:sldId id="453" r:id="rId5"/>
    <p:sldId id="454" r:id="rId6"/>
    <p:sldId id="457" r:id="rId7"/>
    <p:sldId id="455" r:id="rId8"/>
    <p:sldId id="458" r:id="rId9"/>
    <p:sldId id="456" r:id="rId10"/>
  </p:sldIdLst>
  <p:sldSz cx="9144000" cy="5715000" type="screen16x10"/>
  <p:notesSz cx="9236075" cy="6950075"/>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E083FB33-4478-CB46-93F0-06DC4F016A6A}">
          <p14:sldIdLst>
            <p14:sldId id="256"/>
            <p14:sldId id="428"/>
            <p14:sldId id="450"/>
            <p14:sldId id="453"/>
            <p14:sldId id="454"/>
            <p14:sldId id="457"/>
            <p14:sldId id="455"/>
            <p14:sldId id="458"/>
            <p14:sldId id="456"/>
          </p14:sldIdLst>
        </p14:section>
      </p14:sectionLst>
    </p:ext>
    <p:ext uri="{EFAFB233-063F-42B5-8137-9DF3F51BA10A}">
      <p15:sldGuideLst xmlns:p15="http://schemas.microsoft.com/office/powerpoint/2012/main">
        <p15:guide id="1" orient="horz" pos="1025"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FD579"/>
    <a:srgbClr val="FF7E79"/>
    <a:srgbClr val="3F4E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0" autoAdjust="0"/>
    <p:restoredTop sz="71854" autoAdjust="0"/>
  </p:normalViewPr>
  <p:slideViewPr>
    <p:cSldViewPr snapToGrid="0" snapToObjects="1">
      <p:cViewPr varScale="1">
        <p:scale>
          <a:sx n="173" d="100"/>
          <a:sy n="173" d="100"/>
        </p:scale>
        <p:origin x="800" y="192"/>
      </p:cViewPr>
      <p:guideLst>
        <p:guide orient="horz" pos="102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84" d="100"/>
        <a:sy n="184" d="100"/>
      </p:scale>
      <p:origin x="0" y="97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vl1pPr>
          </a:lstStyle>
          <a:p>
            <a:endParaRPr lang="fr-FR" dirty="0"/>
          </a:p>
        </p:txBody>
      </p:sp>
      <p:sp>
        <p:nvSpPr>
          <p:cNvPr id="3" name="Espace réservé de la date 2"/>
          <p:cNvSpPr>
            <a:spLocks noGrp="1"/>
          </p:cNvSpPr>
          <p:nvPr>
            <p:ph type="dt" sz="quarter" idx="1"/>
          </p:nvPr>
        </p:nvSpPr>
        <p:spPr>
          <a:xfrm>
            <a:off x="5231639" y="0"/>
            <a:ext cx="4002299" cy="347504"/>
          </a:xfrm>
          <a:prstGeom prst="rect">
            <a:avLst/>
          </a:prstGeom>
        </p:spPr>
        <p:txBody>
          <a:bodyPr vert="horz" lIns="92492" tIns="46246" rIns="92492" bIns="46246" rtlCol="0"/>
          <a:lstStyle>
            <a:lvl1pPr algn="r">
              <a:defRPr sz="1200"/>
            </a:lvl1pPr>
          </a:lstStyle>
          <a:p>
            <a:fld id="{5F478873-66E0-6E4D-8209-6F988E581B14}" type="datetimeFigureOut">
              <a:rPr lang="fr-FR" smtClean="0"/>
              <a:t>20/11/2023</a:t>
            </a:fld>
            <a:endParaRPr lang="fr-FR" dirty="0"/>
          </a:p>
        </p:txBody>
      </p:sp>
      <p:sp>
        <p:nvSpPr>
          <p:cNvPr id="4" name="Espace réservé du pied de page 3"/>
          <p:cNvSpPr>
            <a:spLocks noGrp="1"/>
          </p:cNvSpPr>
          <p:nvPr>
            <p:ph type="ftr" sz="quarter" idx="2"/>
          </p:nvPr>
        </p:nvSpPr>
        <p:spPr>
          <a:xfrm>
            <a:off x="0" y="6601365"/>
            <a:ext cx="4002299" cy="347504"/>
          </a:xfrm>
          <a:prstGeom prst="rect">
            <a:avLst/>
          </a:prstGeom>
        </p:spPr>
        <p:txBody>
          <a:bodyPr vert="horz" lIns="92492" tIns="46246" rIns="92492" bIns="46246"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5231639" y="6601365"/>
            <a:ext cx="4002299" cy="347504"/>
          </a:xfrm>
          <a:prstGeom prst="rect">
            <a:avLst/>
          </a:prstGeom>
        </p:spPr>
        <p:txBody>
          <a:bodyPr vert="horz" lIns="92492" tIns="46246" rIns="92492" bIns="46246" rtlCol="0" anchor="b"/>
          <a:lstStyle>
            <a:lvl1pPr algn="r">
              <a:defRPr sz="1200"/>
            </a:lvl1pPr>
          </a:lstStyle>
          <a:p>
            <a:fld id="{4DCC709E-5E78-A74D-87AE-80A903F066AB}" type="slidenum">
              <a:rPr lang="fr-FR" smtClean="0"/>
              <a:t>‹n°›</a:t>
            </a:fld>
            <a:endParaRPr lang="fr-FR" dirty="0"/>
          </a:p>
        </p:txBody>
      </p:sp>
    </p:spTree>
    <p:extLst>
      <p:ext uri="{BB962C8B-B14F-4D97-AF65-F5344CB8AC3E}">
        <p14:creationId xmlns:p14="http://schemas.microsoft.com/office/powerpoint/2010/main" val="1785973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vl1pPr>
          </a:lstStyle>
          <a:p>
            <a:endParaRPr lang="fr-FR" dirty="0"/>
          </a:p>
        </p:txBody>
      </p:sp>
      <p:sp>
        <p:nvSpPr>
          <p:cNvPr id="3" name="Espace réservé de la date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vl1pPr>
          </a:lstStyle>
          <a:p>
            <a:fld id="{75E7D8B1-B321-D34E-A31D-F6E753263EB8}" type="datetimeFigureOut">
              <a:rPr lang="fr-FR" smtClean="0"/>
              <a:t>20/11/2023</a:t>
            </a:fld>
            <a:endParaRPr lang="fr-FR" dirty="0"/>
          </a:p>
        </p:txBody>
      </p:sp>
      <p:sp>
        <p:nvSpPr>
          <p:cNvPr id="4" name="Espace réservé de l'image des diapositives 3"/>
          <p:cNvSpPr>
            <a:spLocks noGrp="1" noRot="1" noChangeAspect="1"/>
          </p:cNvSpPr>
          <p:nvPr>
            <p:ph type="sldImg" idx="2"/>
          </p:nvPr>
        </p:nvSpPr>
        <p:spPr>
          <a:xfrm>
            <a:off x="2533650" y="520700"/>
            <a:ext cx="4168775" cy="2606675"/>
          </a:xfrm>
          <a:prstGeom prst="rect">
            <a:avLst/>
          </a:prstGeom>
          <a:noFill/>
          <a:ln w="12700">
            <a:solidFill>
              <a:prstClr val="black"/>
            </a:solidFill>
          </a:ln>
        </p:spPr>
        <p:txBody>
          <a:bodyPr vert="horz" lIns="92492" tIns="46246" rIns="92492" bIns="46246" rtlCol="0" anchor="ctr"/>
          <a:lstStyle/>
          <a:p>
            <a:endParaRPr lang="fr-FR" dirty="0"/>
          </a:p>
        </p:txBody>
      </p:sp>
      <p:sp>
        <p:nvSpPr>
          <p:cNvPr id="5" name="Espace réservé des commentaires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vl1pPr>
          </a:lstStyle>
          <a:p>
            <a:fld id="{0DEEF18E-D503-234C-8C58-6DC97F49E0CA}" type="slidenum">
              <a:rPr lang="fr-FR" smtClean="0"/>
              <a:t>‹n°›</a:t>
            </a:fld>
            <a:endParaRPr lang="fr-FR" dirty="0"/>
          </a:p>
        </p:txBody>
      </p:sp>
    </p:spTree>
    <p:extLst>
      <p:ext uri="{BB962C8B-B14F-4D97-AF65-F5344CB8AC3E}">
        <p14:creationId xmlns:p14="http://schemas.microsoft.com/office/powerpoint/2010/main" val="9646424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33650" y="520700"/>
            <a:ext cx="4168775" cy="2606675"/>
          </a:xfrm>
        </p:spPr>
      </p:sp>
      <p:sp>
        <p:nvSpPr>
          <p:cNvPr id="3" name="Espace réservé des notes 2"/>
          <p:cNvSpPr>
            <a:spLocks noGrp="1"/>
          </p:cNvSpPr>
          <p:nvPr>
            <p:ph type="body" idx="1"/>
          </p:nvPr>
        </p:nvSpPr>
        <p:spPr/>
        <p:txBody>
          <a:bodyPr/>
          <a:lstStyle/>
          <a:p>
            <a:r>
              <a:rPr lang="fr-FR" dirty="0"/>
              <a:t>Guy L, conseiller en logement et infrastructure pour l'APNQL.</a:t>
            </a:r>
          </a:p>
        </p:txBody>
      </p:sp>
      <p:sp>
        <p:nvSpPr>
          <p:cNvPr id="4" name="Espace réservé du numéro de diapositive 3"/>
          <p:cNvSpPr>
            <a:spLocks noGrp="1"/>
          </p:cNvSpPr>
          <p:nvPr>
            <p:ph type="sldNum" sz="quarter" idx="5"/>
          </p:nvPr>
        </p:nvSpPr>
        <p:spPr/>
        <p:txBody>
          <a:bodyPr/>
          <a:lstStyle/>
          <a:p>
            <a:fld id="{0DEEF18E-D503-234C-8C58-6DC97F49E0CA}" type="slidenum">
              <a:rPr lang="fr-FR" smtClean="0"/>
              <a:t>1</a:t>
            </a:fld>
            <a:endParaRPr lang="fr-FR" dirty="0"/>
          </a:p>
        </p:txBody>
      </p:sp>
    </p:spTree>
    <p:extLst>
      <p:ext uri="{BB962C8B-B14F-4D97-AF65-F5344CB8AC3E}">
        <p14:creationId xmlns:p14="http://schemas.microsoft.com/office/powerpoint/2010/main" val="877323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33650" y="520700"/>
            <a:ext cx="4168775" cy="2606675"/>
          </a:xfrm>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On se souviendra qu’en ouverture de la rencontre régionale sur le logement l’an dernier, le Chef de l’APNQL avait mentionné avoir </a:t>
            </a:r>
            <a:r>
              <a:rPr lang="fr-CA" sz="1800" dirty="0">
                <a:effectLst/>
                <a:latin typeface="Times New Roman" panose="02020603050405020304" pitchFamily="18" charset="0"/>
                <a:ea typeface="Times New Roman" panose="02020603050405020304" pitchFamily="18" charset="0"/>
                <a:cs typeface="Times New Roman" panose="02020603050405020304" pitchFamily="18" charset="0"/>
              </a:rPr>
              <a:t>visité plusieurs communautés et à chaque endroit, les chefs ont indiqué que la priorité numéro 1 est le logement. Chef Picard a alors fait le lien avec le 1er rapport sur les besoins en logement des PN au </a:t>
            </a:r>
            <a:r>
              <a:rPr lang="fr-CA" sz="1800" dirty="0" err="1">
                <a:effectLst/>
                <a:latin typeface="Times New Roman" panose="02020603050405020304" pitchFamily="18" charset="0"/>
                <a:ea typeface="Times New Roman" panose="02020603050405020304" pitchFamily="18" charset="0"/>
                <a:cs typeface="Times New Roman" panose="02020603050405020304" pitchFamily="18" charset="0"/>
              </a:rPr>
              <a:t>Qc</a:t>
            </a:r>
            <a:r>
              <a:rPr lang="fr-CA" sz="1800" dirty="0">
                <a:effectLst/>
                <a:latin typeface="Times New Roman" panose="02020603050405020304" pitchFamily="18" charset="0"/>
                <a:ea typeface="Times New Roman" panose="02020603050405020304" pitchFamily="18" charset="0"/>
                <a:cs typeface="Times New Roman" panose="02020603050405020304" pitchFamily="18" charset="0"/>
              </a:rPr>
              <a:t> en 2000 qui avait mis en relief  le manque de logement et la situation critique dans plusieurs communautés. Finalement, le Chef mentionnait qu’il serait important aujourd’hui de faire un bilan et une mise à jour du rapport produit il y a + de 20 ans.</a:t>
            </a:r>
          </a:p>
          <a:p>
            <a:pPr marL="0" marR="0" lvl="0" indent="0" algn="l" defTabSz="457200" rtl="0" eaLnBrk="1" fontAlgn="auto" latinLnBrk="0" hangingPunct="1">
              <a:lnSpc>
                <a:spcPct val="100000"/>
              </a:lnSpc>
              <a:spcBef>
                <a:spcPts val="0"/>
              </a:spcBef>
              <a:spcAft>
                <a:spcPts val="0"/>
              </a:spcAft>
              <a:buClrTx/>
              <a:buSzTx/>
              <a:buFontTx/>
              <a:buNone/>
              <a:tabLst/>
              <a:defRPr/>
            </a:pPr>
            <a:r>
              <a:rPr lang="fr-CA" sz="1800" dirty="0">
                <a:effectLst/>
                <a:latin typeface="Times New Roman" panose="02020603050405020304" pitchFamily="18" charset="0"/>
                <a:ea typeface="Calibri" panose="020F0502020204030204" pitchFamily="34" charset="0"/>
                <a:cs typeface="Times New Roman" panose="02020603050405020304" pitchFamily="18" charset="0"/>
              </a:rPr>
              <a:t>Une partie du travail est fait. Une autre reste à faire… et nous le ferons ensemble, aujourd’hui.</a:t>
            </a: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0DEEF18E-D503-234C-8C58-6DC97F49E0CA}" type="slidenum">
              <a:rPr lang="fr-FR" smtClean="0"/>
              <a:t>2</a:t>
            </a:fld>
            <a:endParaRPr lang="fr-FR" dirty="0"/>
          </a:p>
        </p:txBody>
      </p:sp>
    </p:spTree>
    <p:extLst>
      <p:ext uri="{BB962C8B-B14F-4D97-AF65-F5344CB8AC3E}">
        <p14:creationId xmlns:p14="http://schemas.microsoft.com/office/powerpoint/2010/main" val="243210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33650" y="520700"/>
            <a:ext cx="4168775" cy="2606675"/>
          </a:xfrm>
        </p:spPr>
      </p:sp>
      <p:sp>
        <p:nvSpPr>
          <p:cNvPr id="3" name="Espace réservé des not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CA" dirty="0"/>
              <a:t>Le rapport est mis à jour périodiquement depuis sa parution en 2000. Aux 6 ans.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457200" rtl="0" eaLnBrk="1" fontAlgn="auto" latinLnBrk="0" hangingPunct="1">
              <a:lnSpc>
                <a:spcPct val="100000"/>
              </a:lnSpc>
              <a:spcBef>
                <a:spcPts val="0"/>
              </a:spcBef>
              <a:spcAft>
                <a:spcPts val="0"/>
              </a:spcAft>
              <a:buClrTx/>
              <a:buSzTx/>
              <a:buFontTx/>
              <a:buNone/>
              <a:tabLst/>
              <a:defRPr/>
            </a:pPr>
            <a:r>
              <a:rPr lang="fr-CA" dirty="0"/>
              <a:t>Il documente une situation de crise. Il appuie les plaidoyers des Premières Nations pour faire valoir les besoins locaux et régionaux en logement.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sz="1800" dirty="0">
                <a:effectLst/>
                <a:latin typeface="Calibri" panose="020F0502020204030204" pitchFamily="34" charset="0"/>
                <a:ea typeface="Calibri" panose="020F0502020204030204" pitchFamily="34" charset="0"/>
                <a:cs typeface="Times New Roman" panose="02020603050405020304" pitchFamily="18" charset="0"/>
              </a:rPr>
              <a:t>Les données sont crédibles. Elles proviennent essentiellement des Premières Nations elles-mêmes. Elles proviennent de vous!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CA" sz="1800" dirty="0">
                <a:effectLst/>
                <a:latin typeface="Calibri" panose="020F0502020204030204" pitchFamily="34" charset="0"/>
                <a:ea typeface="Calibri" panose="020F0502020204030204" pitchFamily="34" charset="0"/>
                <a:cs typeface="Times New Roman" panose="02020603050405020304" pitchFamily="18" charset="0"/>
              </a:rPr>
              <a:t>Prochaine mise à jour : 2024.</a:t>
            </a:r>
          </a:p>
          <a:p>
            <a:endParaRPr lang="fr-FR" dirty="0"/>
          </a:p>
        </p:txBody>
      </p:sp>
      <p:sp>
        <p:nvSpPr>
          <p:cNvPr id="4" name="Espace réservé du numéro de diapositive 3"/>
          <p:cNvSpPr>
            <a:spLocks noGrp="1"/>
          </p:cNvSpPr>
          <p:nvPr>
            <p:ph type="sldNum" sz="quarter" idx="5"/>
          </p:nvPr>
        </p:nvSpPr>
        <p:spPr/>
        <p:txBody>
          <a:bodyPr/>
          <a:lstStyle/>
          <a:p>
            <a:fld id="{0DEEF18E-D503-234C-8C58-6DC97F49E0CA}" type="slidenum">
              <a:rPr lang="fr-FR" smtClean="0"/>
              <a:t>3</a:t>
            </a:fld>
            <a:endParaRPr lang="fr-FR" dirty="0"/>
          </a:p>
        </p:txBody>
      </p:sp>
    </p:spTree>
    <p:extLst>
      <p:ext uri="{BB962C8B-B14F-4D97-AF65-F5344CB8AC3E}">
        <p14:creationId xmlns:p14="http://schemas.microsoft.com/office/powerpoint/2010/main" val="2222412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33650" y="520700"/>
            <a:ext cx="4168775" cy="2606675"/>
          </a:xfrm>
        </p:spPr>
      </p:sp>
      <p:sp>
        <p:nvSpPr>
          <p:cNvPr id="3" name="Espace réservé des notes 2"/>
          <p:cNvSpPr>
            <a:spLocks noGrp="1"/>
          </p:cNvSpPr>
          <p:nvPr>
            <p:ph type="body" idx="1"/>
          </p:nvPr>
        </p:nvSpPr>
        <p:spPr/>
        <p:txBody>
          <a:bodyPr/>
          <a:lstStyle/>
          <a:p>
            <a:r>
              <a:rPr lang="fr-FR" dirty="0"/>
              <a:t>Deux façons.</a:t>
            </a:r>
          </a:p>
          <a:p>
            <a:endParaRPr lang="fr-FR" dirty="0"/>
          </a:p>
          <a:p>
            <a:r>
              <a:rPr lang="fr-FR" dirty="0"/>
              <a:t>Courte PPT avec des informations quantifiables</a:t>
            </a:r>
          </a:p>
          <a:p>
            <a:endParaRPr lang="fr-FR" dirty="0"/>
          </a:p>
          <a:p>
            <a:r>
              <a:rPr lang="fr-FR" dirty="0"/>
              <a:t>Séance de travail en petits groupes pour à aller au-delà du quantifiable…</a:t>
            </a:r>
          </a:p>
          <a:p>
            <a:endParaRPr lang="fr-FR" dirty="0"/>
          </a:p>
          <a:p>
            <a:r>
              <a:rPr lang="fr-FR" dirty="0"/>
              <a:t>2 diapositives.</a:t>
            </a:r>
          </a:p>
        </p:txBody>
      </p:sp>
      <p:sp>
        <p:nvSpPr>
          <p:cNvPr id="4" name="Espace réservé du numéro de diapositive 3"/>
          <p:cNvSpPr>
            <a:spLocks noGrp="1"/>
          </p:cNvSpPr>
          <p:nvPr>
            <p:ph type="sldNum" sz="quarter" idx="5"/>
          </p:nvPr>
        </p:nvSpPr>
        <p:spPr/>
        <p:txBody>
          <a:bodyPr/>
          <a:lstStyle/>
          <a:p>
            <a:fld id="{0DEEF18E-D503-234C-8C58-6DC97F49E0CA}" type="slidenum">
              <a:rPr lang="fr-FR" smtClean="0"/>
              <a:t>4</a:t>
            </a:fld>
            <a:endParaRPr lang="fr-FR" dirty="0"/>
          </a:p>
        </p:txBody>
      </p:sp>
    </p:spTree>
    <p:extLst>
      <p:ext uri="{BB962C8B-B14F-4D97-AF65-F5344CB8AC3E}">
        <p14:creationId xmlns:p14="http://schemas.microsoft.com/office/powerpoint/2010/main" val="1264450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33650" y="520700"/>
            <a:ext cx="4168775" cy="2606675"/>
          </a:xfrm>
        </p:spPr>
      </p:sp>
      <p:sp>
        <p:nvSpPr>
          <p:cNvPr id="3" name="Espace réservé des notes 2"/>
          <p:cNvSpPr>
            <a:spLocks noGrp="1"/>
          </p:cNvSpPr>
          <p:nvPr>
            <p:ph type="body" idx="1"/>
          </p:nvPr>
        </p:nvSpPr>
        <p:spPr/>
        <p:txBody>
          <a:bodyPr/>
          <a:lstStyle/>
          <a:p>
            <a:r>
              <a:rPr lang="fr-FR" dirty="0"/>
              <a:t>Analyse des données (chiffres, statistiques).</a:t>
            </a:r>
          </a:p>
          <a:p>
            <a:pPr algn="just" hangingPunct="0"/>
            <a:r>
              <a:rPr lang="fr-CA" sz="1800" b="1" dirty="0">
                <a:solidFill>
                  <a:srgbClr val="000000"/>
                </a:solidFill>
                <a:effectLst/>
                <a:latin typeface="Arial" panose="020B0604020202020204" pitchFamily="34" charset="0"/>
                <a:ea typeface="Times New Roman" panose="02020603050405020304" pitchFamily="18" charset="0"/>
              </a:rPr>
              <a:t>	Le retard accumulé en nombre d’unités augmente</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Besoin en unités log / parc immobilier	</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09625" indent="89535" algn="just" hangingPunct="0"/>
            <a:r>
              <a:rPr lang="fr-CA" sz="1800" dirty="0">
                <a:solidFill>
                  <a:srgbClr val="000000"/>
                </a:solidFill>
                <a:effectLst/>
                <a:latin typeface="Arial" panose="020B0604020202020204" pitchFamily="34" charset="0"/>
                <a:ea typeface="Times New Roman" panose="02020603050405020304" pitchFamily="18" charset="0"/>
              </a:rPr>
              <a:t>2000 : 6 707 / 10 751 = 62,4 %</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09625" indent="89535" algn="just" hangingPunct="0"/>
            <a:r>
              <a:rPr lang="fr-CA" sz="1800" dirty="0">
                <a:solidFill>
                  <a:srgbClr val="000000"/>
                </a:solidFill>
                <a:effectLst/>
                <a:latin typeface="Arial" panose="020B0604020202020204" pitchFamily="34" charset="0"/>
                <a:ea typeface="Times New Roman" panose="02020603050405020304" pitchFamily="18" charset="0"/>
              </a:rPr>
              <a:t>2018 : 10 435 / 15 541 = 67,1 %</a:t>
            </a:r>
          </a:p>
          <a:p>
            <a:pPr marL="809625" indent="89535" algn="just" hangingPunct="0"/>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b="1" dirty="0">
                <a:solidFill>
                  <a:srgbClr val="000000"/>
                </a:solidFill>
                <a:effectLst/>
                <a:latin typeface="Arial" panose="020B0604020202020204" pitchFamily="34" charset="0"/>
                <a:ea typeface="Times New Roman" panose="02020603050405020304" pitchFamily="18" charset="0"/>
              </a:rPr>
              <a:t>	Le nombre de logements construits en moyenne / année diminue</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2000-2006 = 243 / année</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2006-2012 = 335 / année</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2012-2018 = 221 / année</a:t>
            </a:r>
            <a:endParaRPr lang="fr-CA" sz="1800" dirty="0">
              <a:solidFill>
                <a:srgbClr val="000000"/>
              </a:solidFill>
              <a:effectLst/>
              <a:latin typeface="Times New Roman" panose="02020603050405020304" pitchFamily="18" charset="0"/>
              <a:ea typeface="Times New Roman" panose="02020603050405020304" pitchFamily="18" charset="0"/>
            </a:endParaRPr>
          </a:p>
          <a:p>
            <a:pPr indent="179070" algn="just" hangingPunct="0"/>
            <a:r>
              <a:rPr lang="fr-CA" sz="1800" dirty="0">
                <a:solidFill>
                  <a:srgbClr val="000000"/>
                </a:solidFill>
                <a:effectLst/>
                <a:latin typeface="Arial" panose="020B0604020202020204" pitchFamily="34" charset="0"/>
                <a:ea typeface="Times New Roman" panose="02020603050405020304" pitchFamily="18" charset="0"/>
              </a:rPr>
              <a:t>2018-2023 = ?? (pandémie, approvisionnements, inflation) / ICRL; IL SAC</a:t>
            </a:r>
          </a:p>
          <a:p>
            <a:pPr indent="179070" algn="just" hangingPunct="0"/>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b="1" dirty="0">
                <a:solidFill>
                  <a:srgbClr val="000000"/>
                </a:solidFill>
                <a:effectLst/>
                <a:latin typeface="Arial" panose="020B0604020202020204" pitchFamily="34" charset="0"/>
                <a:ea typeface="Times New Roman" panose="02020603050405020304" pitchFamily="18" charset="0"/>
              </a:rPr>
              <a:t>	Le budget de logement social diminue</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09625" indent="89535" algn="just" hangingPunct="0"/>
            <a:r>
              <a:rPr lang="fr-CA" sz="1800" dirty="0">
                <a:solidFill>
                  <a:srgbClr val="000000"/>
                </a:solidFill>
                <a:effectLst/>
                <a:latin typeface="Arial" panose="020B0604020202020204" pitchFamily="34" charset="0"/>
                <a:ea typeface="Times New Roman" panose="02020603050405020304" pitchFamily="18" charset="0"/>
              </a:rPr>
              <a:t>Nb unités construites / année, art. 95 ou coûts à vie budget art. 95</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2000 = ±17 M$</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09625" indent="89535" algn="just" hangingPunct="0"/>
            <a:r>
              <a:rPr lang="fr-CA" sz="1800" dirty="0">
                <a:solidFill>
                  <a:srgbClr val="000000"/>
                </a:solidFill>
                <a:effectLst/>
                <a:latin typeface="Arial" panose="020B0604020202020204" pitchFamily="34" charset="0"/>
                <a:ea typeface="Times New Roman" panose="02020603050405020304" pitchFamily="18" charset="0"/>
              </a:rPr>
              <a:t>2006 = ±12,5 M$</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2012 = ±7,4 M$</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2018 = ±13,4 M$</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2023 = ±8,8 M$</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Dollars courants (inflation!!)</a:t>
            </a:r>
          </a:p>
          <a:p>
            <a:pPr algn="just" hangingPunct="0"/>
            <a:endParaRPr lang="fr-CA" sz="1800" dirty="0">
              <a:solidFill>
                <a:srgbClr val="000000"/>
              </a:solidFill>
              <a:effectLst/>
              <a:latin typeface="Arial" panose="020B0604020202020204" pitchFamily="34" charset="0"/>
              <a:ea typeface="Times New Roman" panose="02020603050405020304" pitchFamily="18" charset="0"/>
            </a:endParaRPr>
          </a:p>
          <a:p>
            <a:pPr algn="just" hangingPunct="0"/>
            <a:r>
              <a:rPr lang="fr-CA" sz="1800" b="1" dirty="0">
                <a:solidFill>
                  <a:srgbClr val="000000"/>
                </a:solidFill>
                <a:effectLst/>
                <a:latin typeface="Arial" panose="020B0604020202020204" pitchFamily="34" charset="0"/>
                <a:ea typeface="Times New Roman" panose="02020603050405020304" pitchFamily="18" charset="0"/>
              </a:rPr>
              <a:t>	L’état du parc immobilier est préoccupant</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99160" algn="just" hangingPunct="0"/>
            <a:r>
              <a:rPr lang="fr-CA" sz="1800" dirty="0">
                <a:solidFill>
                  <a:srgbClr val="000000"/>
                </a:solidFill>
                <a:effectLst/>
                <a:latin typeface="Arial" panose="020B0604020202020204" pitchFamily="34" charset="0"/>
                <a:ea typeface="Times New Roman" panose="02020603050405020304" pitchFamily="18" charset="0"/>
              </a:rPr>
              <a:t>Besoin rénovations majeures / parc immob </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99160" algn="just" hangingPunct="0"/>
            <a:r>
              <a:rPr lang="fr-CA" sz="1800" dirty="0">
                <a:solidFill>
                  <a:srgbClr val="000000"/>
                </a:solidFill>
                <a:effectLst/>
                <a:latin typeface="Arial" panose="020B0604020202020204" pitchFamily="34" charset="0"/>
                <a:ea typeface="Times New Roman" panose="02020603050405020304" pitchFamily="18" charset="0"/>
              </a:rPr>
              <a:t>2000 : 1 850 / 10 751 = 17,2 %</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09625" indent="89535" algn="just" hangingPunct="0"/>
            <a:r>
              <a:rPr lang="fr-CA" sz="1800" dirty="0">
                <a:solidFill>
                  <a:srgbClr val="000000"/>
                </a:solidFill>
                <a:effectLst/>
                <a:latin typeface="Arial" panose="020B0604020202020204" pitchFamily="34" charset="0"/>
                <a:ea typeface="Times New Roman" panose="02020603050405020304" pitchFamily="18" charset="0"/>
              </a:rPr>
              <a:t>2018 : 4 932 / 15 541 = 31,7 %</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09625" indent="89535" algn="just" hangingPunct="0"/>
            <a:r>
              <a:rPr lang="fr-CA" sz="1800" dirty="0">
                <a:solidFill>
                  <a:srgbClr val="000000"/>
                </a:solidFill>
                <a:effectLst/>
                <a:highlight>
                  <a:srgbClr val="FF0000"/>
                </a:highlight>
                <a:latin typeface="Arial" panose="020B0604020202020204" pitchFamily="34" charset="0"/>
                <a:ea typeface="Times New Roman" panose="02020603050405020304" pitchFamily="18" charset="0"/>
              </a:rPr>
              <a:t>Dégradation de la situation</a:t>
            </a:r>
            <a:r>
              <a:rPr lang="fr-CA" sz="1800" dirty="0">
                <a:solidFill>
                  <a:srgbClr val="000000"/>
                </a:solidFill>
                <a:effectLst/>
                <a:latin typeface="Arial" panose="020B0604020202020204" pitchFamily="34" charset="0"/>
                <a:ea typeface="Times New Roman" panose="02020603050405020304" pitchFamily="18" charset="0"/>
              </a:rPr>
              <a:t>	</a:t>
            </a:r>
            <a:r>
              <a:rPr lang="fr-CA" sz="1800" dirty="0">
                <a:solidFill>
                  <a:srgbClr val="000000"/>
                </a:solidFill>
                <a:effectLst/>
                <a:highlight>
                  <a:srgbClr val="FF0000"/>
                </a:highlight>
                <a:latin typeface="Arial" panose="020B0604020202020204" pitchFamily="34" charset="0"/>
                <a:ea typeface="Times New Roman" panose="02020603050405020304" pitchFamily="18" charset="0"/>
              </a:rPr>
              <a:t>Réno majeurs </a:t>
            </a:r>
            <a:r>
              <a:rPr lang="fr-CA" sz="1800" dirty="0" err="1">
                <a:solidFill>
                  <a:srgbClr val="000000"/>
                </a:solidFill>
                <a:effectLst/>
                <a:highlight>
                  <a:srgbClr val="FF0000"/>
                </a:highlight>
                <a:latin typeface="Arial" panose="020B0604020202020204" pitchFamily="34" charset="0"/>
                <a:ea typeface="Times New Roman" panose="02020603050405020304" pitchFamily="18" charset="0"/>
              </a:rPr>
              <a:t>augm</a:t>
            </a:r>
            <a:r>
              <a:rPr lang="fr-CA" sz="1800" dirty="0">
                <a:solidFill>
                  <a:srgbClr val="000000"/>
                </a:solidFill>
                <a:effectLst/>
                <a:highlight>
                  <a:srgbClr val="FF0000"/>
                </a:highlight>
                <a:latin typeface="Arial" panose="020B0604020202020204" pitchFamily="34" charset="0"/>
                <a:ea typeface="Times New Roman" panose="02020603050405020304" pitchFamily="18" charset="0"/>
              </a:rPr>
              <a:t> + que parc immob</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(2018-23 : bcp IL </a:t>
            </a:r>
            <a:r>
              <a:rPr lang="fr-CA" sz="1800" dirty="0" err="1">
                <a:solidFill>
                  <a:srgbClr val="000000"/>
                </a:solidFill>
                <a:effectLst/>
                <a:latin typeface="Arial" panose="020B0604020202020204" pitchFamily="34" charset="0"/>
                <a:ea typeface="Times New Roman" panose="02020603050405020304" pitchFamily="18" charset="0"/>
              </a:rPr>
              <a:t>réno</a:t>
            </a:r>
            <a:r>
              <a:rPr lang="fr-CA" sz="1800" dirty="0">
                <a:solidFill>
                  <a:srgbClr val="000000"/>
                </a:solidFill>
                <a:effectLst/>
                <a:latin typeface="Arial" panose="020B0604020202020204" pitchFamily="34" charset="0"/>
                <a:ea typeface="Times New Roman" panose="02020603050405020304" pitchFamily="18" charset="0"/>
              </a:rPr>
              <a:t> et SCHL; voir Stat Can : </a:t>
            </a:r>
            <a:r>
              <a:rPr lang="fr-CA" sz="1800" dirty="0">
                <a:effectLst/>
                <a:latin typeface="Arial" panose="020B0604020202020204" pitchFamily="34" charset="0"/>
                <a:ea typeface="Calibri" panose="020F0502020204030204" pitchFamily="34" charset="0"/>
              </a:rPr>
              <a:t>de 2016 à 2021 la proportion a baissé </a:t>
            </a:r>
            <a:r>
              <a:rPr lang="fr-CA" sz="2800" dirty="0">
                <a:effectLst/>
              </a:rPr>
              <a:t> </a:t>
            </a:r>
            <a:r>
              <a:rPr lang="fr-CA" sz="1800" dirty="0">
                <a:solidFill>
                  <a:srgbClr val="000000"/>
                </a:solidFill>
                <a:effectLst/>
                <a:latin typeface="Arial" panose="020B0604020202020204" pitchFamily="34" charset="0"/>
                <a:ea typeface="Times New Roman" panose="02020603050405020304" pitchFamily="18" charset="0"/>
              </a:rPr>
              <a:t>)</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endParaRPr lang="fr-CA" sz="1800" dirty="0">
              <a:solidFill>
                <a:srgbClr val="000000"/>
              </a:solidFill>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0DEEF18E-D503-234C-8C58-6DC97F49E0CA}" type="slidenum">
              <a:rPr lang="fr-FR" smtClean="0"/>
              <a:t>5</a:t>
            </a:fld>
            <a:endParaRPr lang="fr-FR" dirty="0"/>
          </a:p>
        </p:txBody>
      </p:sp>
    </p:spTree>
    <p:extLst>
      <p:ext uri="{BB962C8B-B14F-4D97-AF65-F5344CB8AC3E}">
        <p14:creationId xmlns:p14="http://schemas.microsoft.com/office/powerpoint/2010/main" val="143263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hangingPunct="0"/>
            <a:r>
              <a:rPr lang="fr-CA" sz="1800" b="1" dirty="0">
                <a:solidFill>
                  <a:srgbClr val="000000"/>
                </a:solidFill>
                <a:effectLst/>
                <a:latin typeface="Arial" panose="020B0604020202020204" pitchFamily="34" charset="0"/>
                <a:ea typeface="Times New Roman" panose="02020603050405020304" pitchFamily="18" charset="0"/>
              </a:rPr>
              <a:t>	Il y a moins de maisons contaminées par les moisissures</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99160" algn="just" hangingPunct="0"/>
            <a:r>
              <a:rPr lang="fr-CA" sz="1800" dirty="0">
                <a:solidFill>
                  <a:srgbClr val="000000"/>
                </a:solidFill>
                <a:effectLst/>
                <a:latin typeface="Arial" panose="020B0604020202020204" pitchFamily="34" charset="0"/>
                <a:ea typeface="Times New Roman" panose="02020603050405020304" pitchFamily="18" charset="0"/>
              </a:rPr>
              <a:t>Modérée et élevés / parc immob </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99160" algn="just" hangingPunct="0"/>
            <a:r>
              <a:rPr lang="fr-CA" sz="1800" dirty="0">
                <a:solidFill>
                  <a:srgbClr val="000000"/>
                </a:solidFill>
                <a:effectLst/>
                <a:latin typeface="Arial" panose="020B0604020202020204" pitchFamily="34" charset="0"/>
                <a:ea typeface="Times New Roman" panose="02020603050405020304" pitchFamily="18" charset="0"/>
              </a:rPr>
              <a:t>2000 : 1 126 / 10 751 = 11 %</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09625" indent="89535" algn="just" hangingPunct="0"/>
            <a:r>
              <a:rPr lang="fr-CA" sz="1800" dirty="0">
                <a:solidFill>
                  <a:srgbClr val="000000"/>
                </a:solidFill>
                <a:effectLst/>
                <a:latin typeface="Arial" panose="020B0604020202020204" pitchFamily="34" charset="0"/>
                <a:ea typeface="Times New Roman" panose="02020603050405020304" pitchFamily="18" charset="0"/>
              </a:rPr>
              <a:t>2018 : 276 / 15 541 = 2 %</a:t>
            </a:r>
            <a:endParaRPr lang="fr-CA" sz="1800" dirty="0">
              <a:solidFill>
                <a:srgbClr val="000000"/>
              </a:solidFill>
              <a:effectLst/>
              <a:latin typeface="Times New Roman" panose="02020603050405020304" pitchFamily="18" charset="0"/>
              <a:ea typeface="Times New Roman" panose="02020603050405020304" pitchFamily="18" charset="0"/>
            </a:endParaRPr>
          </a:p>
          <a:p>
            <a:endParaRPr lang="fr-FR" dirty="0"/>
          </a:p>
          <a:p>
            <a:pPr indent="89535" algn="just" hangingPunct="0"/>
            <a:r>
              <a:rPr lang="fr-CA" sz="1800" b="1" dirty="0">
                <a:solidFill>
                  <a:srgbClr val="000000"/>
                </a:solidFill>
                <a:effectLst/>
                <a:latin typeface="Arial" panose="020B0604020202020204" pitchFamily="34" charset="0"/>
                <a:ea typeface="Times New Roman" panose="02020603050405020304" pitchFamily="18" charset="0"/>
              </a:rPr>
              <a:t>	Les budgets ponctuels de SAC augmentent de façon marquée</a:t>
            </a:r>
            <a:r>
              <a:rPr lang="fr-CA" sz="1800" b="0" dirty="0">
                <a:solidFill>
                  <a:srgbClr val="000000"/>
                </a:solidFill>
                <a:effectLst/>
                <a:latin typeface="Times New Roman" panose="02020603050405020304" pitchFamily="18" charset="0"/>
                <a:ea typeface="Times New Roman" panose="02020603050405020304" pitchFamily="18" charset="0"/>
              </a:rPr>
              <a:t> </a:t>
            </a:r>
            <a:r>
              <a:rPr lang="fr-CA" sz="1800" b="1" dirty="0">
                <a:solidFill>
                  <a:srgbClr val="000000"/>
                </a:solidFill>
                <a:effectLst/>
                <a:latin typeface="Arial" panose="020B0604020202020204" pitchFamily="34" charset="0"/>
                <a:ea typeface="Times New Roman" panose="02020603050405020304" pitchFamily="18" charset="0"/>
              </a:rPr>
              <a:t>(et SCHL)</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09625" indent="89535" algn="just" hangingPunct="0"/>
            <a:r>
              <a:rPr lang="fr-CA" sz="1800" dirty="0">
                <a:solidFill>
                  <a:srgbClr val="000000"/>
                </a:solidFill>
                <a:effectLst/>
                <a:latin typeface="Arial" panose="020B0604020202020204" pitchFamily="34" charset="0"/>
                <a:ea typeface="Times New Roman" panose="02020603050405020304" pitchFamily="18" charset="0"/>
              </a:rPr>
              <a:t>SAC, 2016-2017 à 2021-2022 : ±18 M$ / année</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09625" indent="89535" algn="just" hangingPunct="0"/>
            <a:r>
              <a:rPr lang="fr-CA" sz="1800" dirty="0">
                <a:solidFill>
                  <a:srgbClr val="000000"/>
                </a:solidFill>
                <a:effectLst/>
                <a:latin typeface="Arial" panose="020B0604020202020204" pitchFamily="34" charset="0"/>
                <a:ea typeface="Times New Roman" panose="02020603050405020304" pitchFamily="18" charset="0"/>
              </a:rPr>
              <a:t>SAC, 2022-2023 &amp; 2023-2024 : ±43 M$ / année</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09625" indent="89535" algn="just" hangingPunct="0"/>
            <a:r>
              <a:rPr lang="fr-CA" sz="1800" dirty="0">
                <a:solidFill>
                  <a:srgbClr val="000000"/>
                </a:solidFill>
                <a:effectLst/>
                <a:latin typeface="Arial" panose="020B0604020202020204" pitchFamily="34" charset="0"/>
                <a:ea typeface="Times New Roman" panose="02020603050405020304" pitchFamily="18" charset="0"/>
              </a:rPr>
              <a:t>SAC, 2024-2025 à 2026-2027 : ±54 M$ / année</a:t>
            </a:r>
            <a:endParaRPr lang="fr-CA" sz="1800" dirty="0">
              <a:solidFill>
                <a:srgbClr val="000000"/>
              </a:solidFill>
              <a:effectLst/>
              <a:latin typeface="Times New Roman" panose="02020603050405020304" pitchFamily="18" charset="0"/>
              <a:ea typeface="Times New Roman" panose="02020603050405020304" pitchFamily="18" charset="0"/>
            </a:endParaRPr>
          </a:p>
          <a:p>
            <a:pPr indent="449580" algn="just" hangingPunct="0"/>
            <a:r>
              <a:rPr lang="fr-CA" sz="1800" dirty="0">
                <a:solidFill>
                  <a:srgbClr val="000000"/>
                </a:solidFill>
                <a:effectLst/>
                <a:latin typeface="Arial" panose="020B0604020202020204" pitchFamily="34" charset="0"/>
                <a:ea typeface="Times New Roman" panose="02020603050405020304" pitchFamily="18" charset="0"/>
              </a:rPr>
              <a:t>		Note : SCHL ICRL 200 + … unités au </a:t>
            </a:r>
            <a:r>
              <a:rPr lang="fr-CA" sz="1800" dirty="0" err="1">
                <a:solidFill>
                  <a:srgbClr val="000000"/>
                </a:solidFill>
                <a:effectLst/>
                <a:latin typeface="Arial" panose="020B0604020202020204" pitchFamily="34" charset="0"/>
                <a:ea typeface="Times New Roman" panose="02020603050405020304" pitchFamily="18" charset="0"/>
              </a:rPr>
              <a:t>Qc</a:t>
            </a:r>
            <a:r>
              <a:rPr lang="fr-CA" sz="1800" dirty="0">
                <a:solidFill>
                  <a:srgbClr val="000000"/>
                </a:solidFill>
                <a:effectLst/>
                <a:latin typeface="Arial" panose="020B0604020202020204" pitchFamily="34" charset="0"/>
                <a:ea typeface="Times New Roman" panose="02020603050405020304" pitchFamily="18" charset="0"/>
              </a:rPr>
              <a:t> ICRL 1,2,3 et fonds de </a:t>
            </a:r>
            <a:r>
              <a:rPr lang="fr-CA" sz="1800" dirty="0" err="1">
                <a:solidFill>
                  <a:srgbClr val="000000"/>
                </a:solidFill>
                <a:effectLst/>
                <a:latin typeface="Arial" panose="020B0604020202020204" pitchFamily="34" charset="0"/>
                <a:ea typeface="Times New Roman" panose="02020603050405020304" pitchFamily="18" charset="0"/>
              </a:rPr>
              <a:t>co-i</a:t>
            </a:r>
            <a:r>
              <a:rPr lang="fr-CA" sz="1800" dirty="0">
                <a:solidFill>
                  <a:srgbClr val="000000"/>
                </a:solidFill>
                <a:effectLst/>
                <a:latin typeface="Arial" panose="020B0604020202020204" pitchFamily="34" charset="0"/>
                <a:ea typeface="Times New Roman" panose="02020603050405020304" pitchFamily="18" charset="0"/>
              </a:rPr>
              <a:t> (c’est du capital)!!</a:t>
            </a:r>
            <a:endParaRPr lang="fr-CA" sz="1800" dirty="0">
              <a:solidFill>
                <a:srgbClr val="000000"/>
              </a:solidFill>
              <a:effectLst/>
              <a:latin typeface="Times New Roman" panose="02020603050405020304" pitchFamily="18" charset="0"/>
              <a:ea typeface="Times New Roman" panose="02020603050405020304" pitchFamily="18" charset="0"/>
            </a:endParaRPr>
          </a:p>
          <a:p>
            <a:endParaRPr lang="fr-FR" dirty="0"/>
          </a:p>
          <a:p>
            <a:pPr indent="89535" algn="just" hangingPunct="0"/>
            <a:r>
              <a:rPr lang="fr-CA" sz="1800" b="1" dirty="0">
                <a:solidFill>
                  <a:srgbClr val="000000"/>
                </a:solidFill>
                <a:effectLst/>
                <a:latin typeface="Arial" panose="020B0604020202020204" pitchFamily="34" charset="0"/>
                <a:ea typeface="Times New Roman" panose="02020603050405020304" pitchFamily="18" charset="0"/>
              </a:rPr>
              <a:t>	La propriété individuelle est en augmentation</a:t>
            </a:r>
            <a:r>
              <a:rPr lang="fr-CA" sz="1800" dirty="0">
                <a:solidFill>
                  <a:srgbClr val="000000"/>
                </a:solidFill>
                <a:effectLst/>
                <a:latin typeface="Arial" panose="020B0604020202020204" pitchFamily="34" charset="0"/>
                <a:ea typeface="Times New Roman" panose="02020603050405020304" pitchFamily="18" charset="0"/>
              </a:rPr>
              <a:t>  </a:t>
            </a:r>
            <a:endParaRPr lang="fr-CA" sz="1800" dirty="0">
              <a:solidFill>
                <a:srgbClr val="000000"/>
              </a:solidFill>
              <a:effectLst/>
              <a:latin typeface="Times New Roman" panose="02020603050405020304" pitchFamily="18" charset="0"/>
              <a:ea typeface="Times New Roman" panose="02020603050405020304" pitchFamily="18" charset="0"/>
            </a:endParaRPr>
          </a:p>
          <a:p>
            <a:pPr indent="89535" algn="just" hangingPunct="0"/>
            <a:r>
              <a:rPr lang="fr-CA" sz="1800" dirty="0">
                <a:solidFill>
                  <a:srgbClr val="000000"/>
                </a:solidFill>
                <a:effectLst/>
                <a:latin typeface="Arial" panose="020B0604020202020204" pitchFamily="34" charset="0"/>
                <a:ea typeface="Times New Roman" panose="02020603050405020304" pitchFamily="18" charset="0"/>
              </a:rPr>
              <a:t>		Proportion de logements privés</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2012 : ±37 à 40 % (estimation)</a:t>
            </a:r>
            <a:endParaRPr lang="fr-CA" sz="1800" dirty="0">
              <a:solidFill>
                <a:srgbClr val="000000"/>
              </a:solidFill>
              <a:effectLst/>
              <a:latin typeface="Times New Roman" panose="02020603050405020304" pitchFamily="18" charset="0"/>
              <a:ea typeface="Times New Roman" panose="02020603050405020304" pitchFamily="18" charset="0"/>
            </a:endParaRPr>
          </a:p>
          <a:p>
            <a:pPr algn="just" hangingPunct="0"/>
            <a:r>
              <a:rPr lang="fr-CA" sz="1800" dirty="0">
                <a:solidFill>
                  <a:srgbClr val="000000"/>
                </a:solidFill>
                <a:effectLst/>
                <a:latin typeface="Arial" panose="020B0604020202020204" pitchFamily="34" charset="0"/>
                <a:ea typeface="Times New Roman" panose="02020603050405020304" pitchFamily="18" charset="0"/>
              </a:rPr>
              <a:t>		2018 : 43,3 %</a:t>
            </a:r>
            <a:endParaRPr lang="fr-CA" sz="1800" dirty="0">
              <a:solidFill>
                <a:srgbClr val="000000"/>
              </a:solidFill>
              <a:effectLst/>
              <a:latin typeface="Times New Roman" panose="02020603050405020304" pitchFamily="18" charset="0"/>
              <a:ea typeface="Times New Roman" panose="02020603050405020304" pitchFamily="18" charset="0"/>
            </a:endParaRPr>
          </a:p>
          <a:p>
            <a:pPr indent="89535" algn="just" hangingPunct="0"/>
            <a:r>
              <a:rPr lang="fr-CA" sz="1800" b="1" dirty="0">
                <a:solidFill>
                  <a:srgbClr val="000000"/>
                </a:solidFill>
                <a:effectLst/>
                <a:latin typeface="Arial" panose="020B0604020202020204" pitchFamily="34" charset="0"/>
                <a:ea typeface="Times New Roman" panose="02020603050405020304" pitchFamily="18" charset="0"/>
              </a:rPr>
              <a:t>	Un fonds d’infrastructures pour le développement de lots fut créé</a:t>
            </a:r>
            <a:endParaRPr lang="fr-CA" sz="1800" dirty="0">
              <a:solidFill>
                <a:srgbClr val="000000"/>
              </a:solidFill>
              <a:effectLst/>
              <a:latin typeface="Times New Roman" panose="02020603050405020304" pitchFamily="18" charset="0"/>
              <a:ea typeface="Times New Roman" panose="02020603050405020304" pitchFamily="18" charset="0"/>
            </a:endParaRPr>
          </a:p>
          <a:p>
            <a:pPr marL="809625" indent="89535" algn="just" hangingPunct="0"/>
            <a:r>
              <a:rPr lang="fr-CA" sz="1800" dirty="0">
                <a:solidFill>
                  <a:srgbClr val="000000"/>
                </a:solidFill>
                <a:effectLst/>
                <a:latin typeface="Arial" panose="020B0604020202020204" pitchFamily="34" charset="0"/>
                <a:ea typeface="Times New Roman" panose="02020603050405020304" pitchFamily="18" charset="0"/>
              </a:rPr>
              <a:t>2000-2018 : non existant – en principe budget de base et initiatives ponctuelles pour </a:t>
            </a:r>
            <a:r>
              <a:rPr lang="fr-CA" sz="1800" dirty="0" err="1">
                <a:solidFill>
                  <a:srgbClr val="000000"/>
                </a:solidFill>
                <a:effectLst/>
                <a:latin typeface="Arial" panose="020B0604020202020204" pitchFamily="34" charset="0"/>
                <a:ea typeface="Times New Roman" panose="02020603050405020304" pitchFamily="18" charset="0"/>
              </a:rPr>
              <a:t>dév</a:t>
            </a:r>
            <a:r>
              <a:rPr lang="fr-CA" sz="1800" dirty="0">
                <a:solidFill>
                  <a:srgbClr val="000000"/>
                </a:solidFill>
                <a:effectLst/>
                <a:latin typeface="Arial" panose="020B0604020202020204" pitchFamily="34" charset="0"/>
                <a:ea typeface="Times New Roman" panose="02020603050405020304" pitchFamily="18" charset="0"/>
              </a:rPr>
              <a:t> lots</a:t>
            </a:r>
            <a:endParaRPr lang="fr-CA" sz="1800" dirty="0">
              <a:solidFill>
                <a:srgbClr val="000000"/>
              </a:solidFill>
              <a:effectLst/>
              <a:latin typeface="Times New Roman" panose="02020603050405020304" pitchFamily="18" charset="0"/>
              <a:ea typeface="Times New Roman" panose="02020603050405020304" pitchFamily="18" charset="0"/>
            </a:endParaRPr>
          </a:p>
          <a:p>
            <a:r>
              <a:rPr lang="fr-CA" sz="1800" dirty="0">
                <a:effectLst/>
                <a:latin typeface="Arial" panose="020B0604020202020204" pitchFamily="34" charset="0"/>
                <a:ea typeface="Calibri" panose="020F0502020204030204" pitchFamily="34" charset="0"/>
              </a:rPr>
              <a:t>		2018-2023 : le fonds fut créé en 2018. mobilisation budgétaire de 57M$; 14 PN; 425 lots viabilisés</a:t>
            </a:r>
            <a:endParaRPr lang="fr-FR" dirty="0"/>
          </a:p>
          <a:p>
            <a:endParaRPr lang="fr-FR" dirty="0"/>
          </a:p>
          <a:p>
            <a:pPr indent="89535" algn="just" hangingPunct="0"/>
            <a:r>
              <a:rPr lang="fr-CA" sz="1800" b="1" dirty="0">
                <a:solidFill>
                  <a:srgbClr val="000000"/>
                </a:solidFill>
                <a:effectLst/>
                <a:latin typeface="Arial" panose="020B0604020202020204" pitchFamily="34" charset="0"/>
                <a:ea typeface="Times New Roman" panose="02020603050405020304" pitchFamily="18" charset="0"/>
              </a:rPr>
              <a:t>	Plus de gestionnaires sont certifiés</a:t>
            </a:r>
            <a:endParaRPr lang="fr-CA" sz="1800" dirty="0">
              <a:solidFill>
                <a:srgbClr val="000000"/>
              </a:solidFill>
              <a:effectLst/>
              <a:latin typeface="Times New Roman" panose="02020603050405020304" pitchFamily="18" charset="0"/>
              <a:ea typeface="Times New Roman" panose="02020603050405020304" pitchFamily="18" charset="0"/>
            </a:endParaRPr>
          </a:p>
          <a:p>
            <a:pPr indent="89535" algn="just" hangingPunct="0"/>
            <a:r>
              <a:rPr lang="fr-CA" sz="1800" dirty="0">
                <a:solidFill>
                  <a:srgbClr val="000000"/>
                </a:solidFill>
                <a:effectLst/>
                <a:latin typeface="Arial" panose="020B0604020202020204" pitchFamily="34" charset="0"/>
                <a:ea typeface="Times New Roman" panose="02020603050405020304" pitchFamily="18" charset="0"/>
              </a:rPr>
              <a:t>		Nombre de diplômés de l’AEC en TGHPN</a:t>
            </a:r>
            <a:endParaRPr lang="fr-CA" sz="1800" dirty="0">
              <a:solidFill>
                <a:srgbClr val="000000"/>
              </a:solidFill>
              <a:effectLst/>
              <a:latin typeface="Times New Roman" panose="02020603050405020304" pitchFamily="18" charset="0"/>
              <a:ea typeface="Times New Roman" panose="02020603050405020304" pitchFamily="18" charset="0"/>
            </a:endParaRPr>
          </a:p>
          <a:p>
            <a:pPr indent="89535" algn="just" hangingPunct="0"/>
            <a:r>
              <a:rPr lang="fr-CA" sz="1800" dirty="0">
                <a:solidFill>
                  <a:srgbClr val="000000"/>
                </a:solidFill>
                <a:effectLst/>
                <a:latin typeface="Arial" panose="020B0604020202020204" pitchFamily="34" charset="0"/>
                <a:ea typeface="Times New Roman" panose="02020603050405020304" pitchFamily="18" charset="0"/>
              </a:rPr>
              <a:t>		2000 : 0 Programme n’existait pas</a:t>
            </a:r>
            <a:endParaRPr lang="fr-CA" sz="1800" dirty="0">
              <a:solidFill>
                <a:srgbClr val="000000"/>
              </a:solidFill>
              <a:effectLst/>
              <a:latin typeface="Times New Roman" panose="02020603050405020304" pitchFamily="18" charset="0"/>
              <a:ea typeface="Times New Roman" panose="02020603050405020304" pitchFamily="18" charset="0"/>
            </a:endParaRPr>
          </a:p>
          <a:p>
            <a:pPr indent="89535" algn="just" hangingPunct="0"/>
            <a:r>
              <a:rPr lang="fr-CA" sz="1800" dirty="0">
                <a:solidFill>
                  <a:srgbClr val="000000"/>
                </a:solidFill>
                <a:effectLst/>
                <a:latin typeface="Arial" panose="020B0604020202020204" pitchFamily="34" charset="0"/>
                <a:ea typeface="Times New Roman" panose="02020603050405020304" pitchFamily="18" charset="0"/>
              </a:rPr>
              <a:t>		2023 : 34 Besoin identifié. Depuis 2017 : 34 gestionnaires certifiés avec une AEC</a:t>
            </a:r>
          </a:p>
          <a:p>
            <a:pPr indent="89535" algn="just" hangingPunct="0"/>
            <a:endParaRPr lang="fr-CA" sz="1800" dirty="0">
              <a:solidFill>
                <a:srgbClr val="000000"/>
              </a:solidFill>
              <a:effectLst/>
              <a:latin typeface="Arial" panose="020B0604020202020204" pitchFamily="34" charset="0"/>
              <a:ea typeface="Times New Roman" panose="02020603050405020304" pitchFamily="18" charset="0"/>
            </a:endParaRPr>
          </a:p>
          <a:p>
            <a:pPr indent="89535" algn="just" hangingPunct="0"/>
            <a:r>
              <a:rPr lang="fr-CA" sz="1800" dirty="0">
                <a:solidFill>
                  <a:srgbClr val="000000"/>
                </a:solidFill>
                <a:effectLst/>
                <a:latin typeface="Times New Roman" panose="02020603050405020304" pitchFamily="18" charset="0"/>
                <a:ea typeface="Times New Roman" panose="02020603050405020304" pitchFamily="18" charset="0"/>
              </a:rPr>
              <a:t>	</a:t>
            </a:r>
            <a:r>
              <a:rPr lang="fr-CA" sz="1800" b="1" dirty="0">
                <a:solidFill>
                  <a:srgbClr val="000000"/>
                </a:solidFill>
                <a:effectLst/>
                <a:latin typeface="Arial" panose="020B0604020202020204" pitchFamily="34" charset="0"/>
                <a:ea typeface="Times New Roman" panose="02020603050405020304" pitchFamily="18" charset="0"/>
              </a:rPr>
              <a:t>De plus : </a:t>
            </a:r>
            <a:r>
              <a:rPr lang="fr-CA" sz="1800" dirty="0">
                <a:solidFill>
                  <a:srgbClr val="000000"/>
                </a:solidFill>
                <a:effectLst/>
                <a:latin typeface="Arial" panose="020B0604020202020204" pitchFamily="34" charset="0"/>
                <a:ea typeface="Times New Roman" panose="02020603050405020304" pitchFamily="18" charset="0"/>
              </a:rPr>
              <a:t>SR, </a:t>
            </a:r>
            <a:r>
              <a:rPr lang="fr-CA" sz="1800" dirty="0" err="1">
                <a:solidFill>
                  <a:srgbClr val="000000"/>
                </a:solidFill>
                <a:effectLst/>
                <a:latin typeface="Arial" panose="020B0604020202020204" pitchFamily="34" charset="0"/>
                <a:ea typeface="Times New Roman" panose="02020603050405020304" pitchFamily="18" charset="0"/>
              </a:rPr>
              <a:t>CoPH</a:t>
            </a:r>
            <a:r>
              <a:rPr lang="fr-CA" sz="1800" dirty="0">
                <a:solidFill>
                  <a:srgbClr val="000000"/>
                </a:solidFill>
                <a:effectLst/>
                <a:latin typeface="Arial" panose="020B0604020202020204" pitchFamily="34" charset="0"/>
                <a:ea typeface="Times New Roman" panose="02020603050405020304" pitchFamily="18" charset="0"/>
              </a:rPr>
              <a:t>, </a:t>
            </a:r>
            <a:r>
              <a:rPr lang="fr-CA" sz="1800" dirty="0" err="1">
                <a:solidFill>
                  <a:srgbClr val="000000"/>
                </a:solidFill>
                <a:effectLst/>
                <a:latin typeface="Arial" panose="020B0604020202020204" pitchFamily="34" charset="0"/>
                <a:ea typeface="Times New Roman" panose="02020603050405020304" pitchFamily="18" charset="0"/>
              </a:rPr>
              <a:t>PoCH</a:t>
            </a:r>
            <a:r>
              <a:rPr lang="fr-CA" sz="1800" dirty="0">
                <a:solidFill>
                  <a:srgbClr val="000000"/>
                </a:solidFill>
                <a:effectLst/>
                <a:latin typeface="Arial" panose="020B0604020202020204" pitchFamily="34" charset="0"/>
                <a:ea typeface="Times New Roman" panose="02020603050405020304" pitchFamily="18" charset="0"/>
              </a:rPr>
              <a:t>, FIH, Tables régionales, CELFH</a:t>
            </a:r>
            <a:endParaRPr lang="fr-CA" sz="1800" dirty="0">
              <a:solidFill>
                <a:srgbClr val="000000"/>
              </a:solidFill>
              <a:effectLst/>
              <a:latin typeface="Times New Roman" panose="02020603050405020304" pitchFamily="18" charset="0"/>
              <a:ea typeface="Times New Roman" panose="02020603050405020304" pitchFamily="18" charset="0"/>
            </a:endParaRPr>
          </a:p>
          <a:p>
            <a:pPr indent="89535" algn="just" hangingPunct="0"/>
            <a:endParaRPr lang="fr-CA" sz="1800" dirty="0">
              <a:solidFill>
                <a:srgbClr val="000000"/>
              </a:solidFill>
              <a:effectLst/>
              <a:latin typeface="Times New Roman" panose="02020603050405020304" pitchFamily="18" charset="0"/>
              <a:ea typeface="Times New Roman" panose="02020603050405020304" pitchFamily="18" charset="0"/>
            </a:endParaRPr>
          </a:p>
          <a:p>
            <a:endParaRPr lang="fr-FR" dirty="0"/>
          </a:p>
        </p:txBody>
      </p:sp>
      <p:sp>
        <p:nvSpPr>
          <p:cNvPr id="4" name="Espace réservé du numéro de diapositive 3"/>
          <p:cNvSpPr>
            <a:spLocks noGrp="1"/>
          </p:cNvSpPr>
          <p:nvPr>
            <p:ph type="sldNum" sz="quarter" idx="5"/>
          </p:nvPr>
        </p:nvSpPr>
        <p:spPr/>
        <p:txBody>
          <a:bodyPr/>
          <a:lstStyle/>
          <a:p>
            <a:fld id="{0DEEF18E-D503-234C-8C58-6DC97F49E0CA}" type="slidenum">
              <a:rPr lang="fr-FR" smtClean="0"/>
              <a:t>6</a:t>
            </a:fld>
            <a:endParaRPr lang="fr-FR" dirty="0"/>
          </a:p>
        </p:txBody>
      </p:sp>
    </p:spTree>
    <p:extLst>
      <p:ext uri="{BB962C8B-B14F-4D97-AF65-F5344CB8AC3E}">
        <p14:creationId xmlns:p14="http://schemas.microsoft.com/office/powerpoint/2010/main" val="613239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33650" y="520700"/>
            <a:ext cx="4168775" cy="2606675"/>
          </a:xfrm>
        </p:spPr>
      </p:sp>
      <p:sp>
        <p:nvSpPr>
          <p:cNvPr id="3" name="Espace réservé des notes 2"/>
          <p:cNvSpPr>
            <a:spLocks noGrp="1"/>
          </p:cNvSpPr>
          <p:nvPr>
            <p:ph type="body" idx="1"/>
          </p:nvPr>
        </p:nvSpPr>
        <p:spPr/>
        <p:txBody>
          <a:bodyPr/>
          <a:lstStyle/>
          <a:p>
            <a:r>
              <a:rPr lang="fr-FR" dirty="0"/>
              <a:t>En somme….</a:t>
            </a:r>
          </a:p>
          <a:p>
            <a:endParaRPr lang="fr-FR" dirty="0"/>
          </a:p>
          <a:p>
            <a:r>
              <a:rPr lang="fr-FR" dirty="0"/>
              <a:t>Atelier en petits groupes 3 questions, très simples…</a:t>
            </a:r>
          </a:p>
          <a:p>
            <a:r>
              <a:rPr lang="fr-FR" dirty="0"/>
              <a:t>	Ex. oui, on construit plus de maisons privées /  nouveau programme mis en place, fonctionne bien (</a:t>
            </a:r>
            <a:r>
              <a:rPr lang="fr-FR" dirty="0" err="1"/>
              <a:t>augm</a:t>
            </a:r>
            <a:r>
              <a:rPr lang="fr-FR" dirty="0"/>
              <a:t> </a:t>
            </a:r>
            <a:r>
              <a:rPr lang="fr-FR" dirty="0" err="1"/>
              <a:t>subv</a:t>
            </a:r>
            <a:r>
              <a:rPr lang="fr-FR" dirty="0"/>
              <a:t> Conseil)</a:t>
            </a:r>
          </a:p>
          <a:p>
            <a:r>
              <a:rPr lang="fr-FR" dirty="0"/>
              <a:t>	Ex. non, entretien est un fardeau; collecte des loyers demeure difficile, mettre en place règles d’encadrement R&amp;R : dépolitisation </a:t>
            </a:r>
          </a:p>
          <a:p>
            <a:r>
              <a:rPr lang="fr-FR" dirty="0"/>
              <a:t>	Ex. nouveaux besoins difficiles à répondre (itinérance, pers âgées, réinsertion sociale…). Situation déficitaire. Rétention des employés. Coûts de construction</a:t>
            </a:r>
          </a:p>
        </p:txBody>
      </p:sp>
      <p:sp>
        <p:nvSpPr>
          <p:cNvPr id="4" name="Espace réservé du numéro de diapositive 3"/>
          <p:cNvSpPr>
            <a:spLocks noGrp="1"/>
          </p:cNvSpPr>
          <p:nvPr>
            <p:ph type="sldNum" sz="quarter" idx="5"/>
          </p:nvPr>
        </p:nvSpPr>
        <p:spPr/>
        <p:txBody>
          <a:bodyPr/>
          <a:lstStyle/>
          <a:p>
            <a:fld id="{0DEEF18E-D503-234C-8C58-6DC97F49E0CA}" type="slidenum">
              <a:rPr lang="fr-FR" smtClean="0"/>
              <a:t>7</a:t>
            </a:fld>
            <a:endParaRPr lang="fr-FR" dirty="0"/>
          </a:p>
        </p:txBody>
      </p:sp>
    </p:spTree>
    <p:extLst>
      <p:ext uri="{BB962C8B-B14F-4D97-AF65-F5344CB8AC3E}">
        <p14:creationId xmlns:p14="http://schemas.microsoft.com/office/powerpoint/2010/main" val="4183538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533650" y="520700"/>
            <a:ext cx="4168775" cy="2606675"/>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EEF18E-D503-234C-8C58-6DC97F49E0CA}" type="slidenum">
              <a:rPr lang="fr-FR" smtClean="0"/>
              <a:t>8</a:t>
            </a:fld>
            <a:endParaRPr lang="fr-FR" dirty="0"/>
          </a:p>
        </p:txBody>
      </p:sp>
    </p:spTree>
    <p:extLst>
      <p:ext uri="{BB962C8B-B14F-4D97-AF65-F5344CB8AC3E}">
        <p14:creationId xmlns:p14="http://schemas.microsoft.com/office/powerpoint/2010/main" val="1579782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DEEF18E-D503-234C-8C58-6DC97F49E0CA}" type="slidenum">
              <a:rPr lang="fr-FR" smtClean="0"/>
              <a:t>9</a:t>
            </a:fld>
            <a:endParaRPr lang="fr-FR" dirty="0"/>
          </a:p>
        </p:txBody>
      </p:sp>
    </p:spTree>
    <p:extLst>
      <p:ext uri="{BB962C8B-B14F-4D97-AF65-F5344CB8AC3E}">
        <p14:creationId xmlns:p14="http://schemas.microsoft.com/office/powerpoint/2010/main" val="3441251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Forme libre 6"/>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76200" tIns="38100" rIns="76200" bIns="38100" anchor="t" compatLnSpc="1"/>
          <a:lstStyle/>
          <a:p>
            <a:endParaRPr kumimoji="0" lang="en-US" sz="1500" dirty="0"/>
          </a:p>
        </p:txBody>
      </p:sp>
      <p:sp>
        <p:nvSpPr>
          <p:cNvPr id="8" name="Forme libre 7"/>
          <p:cNvSpPr>
            <a:spLocks/>
          </p:cNvSpPr>
          <p:nvPr/>
        </p:nvSpPr>
        <p:spPr bwMode="auto">
          <a:xfrm>
            <a:off x="6105526" y="0"/>
            <a:ext cx="3038475"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76200" tIns="38100" rIns="76200" bIns="38100" anchor="t" compatLnSpc="1"/>
          <a:lstStyle/>
          <a:p>
            <a:endParaRPr kumimoji="0" lang="en-US" sz="1500" dirty="0"/>
          </a:p>
        </p:txBody>
      </p:sp>
      <p:sp>
        <p:nvSpPr>
          <p:cNvPr id="9" name="Titre 8"/>
          <p:cNvSpPr>
            <a:spLocks noGrp="1"/>
          </p:cNvSpPr>
          <p:nvPr>
            <p:ph type="ctrTitle"/>
          </p:nvPr>
        </p:nvSpPr>
        <p:spPr>
          <a:xfrm>
            <a:off x="429064" y="2781300"/>
            <a:ext cx="6480048" cy="191770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a:t>Cliquez et modifiez le titre</a:t>
            </a:r>
            <a:endParaRPr kumimoji="0" lang="en-US"/>
          </a:p>
        </p:txBody>
      </p:sp>
      <p:sp>
        <p:nvSpPr>
          <p:cNvPr id="17" name="Sous-titre 16"/>
          <p:cNvSpPr>
            <a:spLocks noGrp="1"/>
          </p:cNvSpPr>
          <p:nvPr>
            <p:ph type="subTitle" idx="1"/>
          </p:nvPr>
        </p:nvSpPr>
        <p:spPr>
          <a:xfrm>
            <a:off x="433050" y="1287343"/>
            <a:ext cx="6480048" cy="1460500"/>
          </a:xfrm>
        </p:spPr>
        <p:txBody>
          <a:bodyPr tIns="0" rIns="45720" bIns="0" anchor="b">
            <a:normAutofit/>
          </a:bodyPr>
          <a:lstStyle>
            <a:lvl1pPr marL="0" indent="0" algn="r">
              <a:buNone/>
              <a:defRPr sz="1667">
                <a:solidFill>
                  <a:schemeClr val="tx1"/>
                </a:solidFill>
                <a:effectLst/>
              </a:defRPr>
            </a:lvl1pPr>
            <a:lvl2pPr marL="380985" indent="0" algn="ctr">
              <a:buNone/>
            </a:lvl2pPr>
            <a:lvl3pPr marL="761970" indent="0" algn="ctr">
              <a:buNone/>
            </a:lvl3pPr>
            <a:lvl4pPr marL="1142954" indent="0" algn="ctr">
              <a:buNone/>
            </a:lvl4pPr>
            <a:lvl5pPr marL="1523939" indent="0" algn="ctr">
              <a:buNone/>
            </a:lvl5pPr>
            <a:lvl6pPr marL="1904924" indent="0" algn="ctr">
              <a:buNone/>
            </a:lvl6pPr>
            <a:lvl7pPr marL="2285909" indent="0" algn="ctr">
              <a:buNone/>
            </a:lvl7pPr>
            <a:lvl8pPr marL="2666893" indent="0" algn="ctr">
              <a:buNone/>
            </a:lvl8pPr>
            <a:lvl9pPr marL="3047878" indent="0" algn="ctr">
              <a:buNone/>
            </a:lvl9pPr>
          </a:lstStyle>
          <a:p>
            <a:r>
              <a:rPr kumimoji="0" lang="fr-CA"/>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623FAA4F-7F97-534A-925F-D8AD8229723D}" type="datetimeFigureOut">
              <a:rPr lang="fr-FR" smtClean="0"/>
              <a:t>20/11/2023</a:t>
            </a:fld>
            <a:endParaRPr lang="fr-FR" dirty="0"/>
          </a:p>
        </p:txBody>
      </p:sp>
      <p:sp>
        <p:nvSpPr>
          <p:cNvPr id="19" name="Espace réservé du pied de page 18"/>
          <p:cNvSpPr>
            <a:spLocks noGrp="1"/>
          </p:cNvSpPr>
          <p:nvPr>
            <p:ph type="ftr" sz="quarter" idx="11"/>
          </p:nvPr>
        </p:nvSpPr>
        <p:spPr/>
        <p:txBody>
          <a:bodyPr/>
          <a:lstStyle/>
          <a:p>
            <a:endParaRPr lang="fr-FR" dirty="0"/>
          </a:p>
        </p:txBody>
      </p:sp>
      <p:sp>
        <p:nvSpPr>
          <p:cNvPr id="27" name="Espace réservé du numéro de diapositive 26"/>
          <p:cNvSpPr>
            <a:spLocks noGrp="1"/>
          </p:cNvSpPr>
          <p:nvPr>
            <p:ph type="sldNum" sz="quarter" idx="12"/>
          </p:nvPr>
        </p:nvSpPr>
        <p:spPr/>
        <p:txBody>
          <a:bodyPr/>
          <a:lstStyle/>
          <a:p>
            <a:fld id="{84A4B669-6992-084F-830C-BF77CB2C741C}" type="slidenum">
              <a:rPr lang="fr-FR" smtClean="0"/>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CA"/>
              <a:t>Cliquez et modifiez le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CA"/>
              <a:t>Cliquez pour modifier les styles du texte du masque</a:t>
            </a:r>
          </a:p>
          <a:p>
            <a:pPr lvl="1" eaLnBrk="1" latinLnBrk="0" hangingPunct="1"/>
            <a:r>
              <a:rPr lang="fr-CA"/>
              <a:t>Deuxième niveau</a:t>
            </a:r>
          </a:p>
          <a:p>
            <a:pPr lvl="2" eaLnBrk="1" latinLnBrk="0" hangingPunct="1"/>
            <a:r>
              <a:rPr lang="fr-CA"/>
              <a:t>Troisième niveau</a:t>
            </a:r>
          </a:p>
          <a:p>
            <a:pPr lvl="3" eaLnBrk="1" latinLnBrk="0" hangingPunct="1"/>
            <a:r>
              <a:rPr lang="fr-CA"/>
              <a:t>Quatrième niveau</a:t>
            </a:r>
          </a:p>
          <a:p>
            <a:pPr lvl="4" eaLnBrk="1" latinLnBrk="0" hangingPunct="1"/>
            <a:r>
              <a:rPr lang="fr-CA"/>
              <a:t>Cinquième niveau</a:t>
            </a:r>
            <a:endParaRPr kumimoji="0" lang="en-US"/>
          </a:p>
        </p:txBody>
      </p:sp>
      <p:sp>
        <p:nvSpPr>
          <p:cNvPr id="4" name="Espace réservé de la date 3"/>
          <p:cNvSpPr>
            <a:spLocks noGrp="1"/>
          </p:cNvSpPr>
          <p:nvPr>
            <p:ph type="dt" sz="half" idx="10"/>
          </p:nvPr>
        </p:nvSpPr>
        <p:spPr/>
        <p:txBody>
          <a:bodyPr/>
          <a:lstStyle/>
          <a:p>
            <a:fld id="{623FAA4F-7F97-534A-925F-D8AD8229723D}" type="datetimeFigureOut">
              <a:rPr lang="fr-FR" smtClean="0"/>
              <a:t>20/11/2023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4A4B669-6992-084F-830C-BF77CB2C741C}" type="slidenum">
              <a:rPr lang="fr-FR" smtClean="0"/>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28865"/>
            <a:ext cx="2057400" cy="4876271"/>
          </a:xfrm>
        </p:spPr>
        <p:txBody>
          <a:bodyPr vert="eaVert"/>
          <a:lstStyle/>
          <a:p>
            <a:r>
              <a:rPr kumimoji="0" lang="fr-CA"/>
              <a:t>Cliquez et modifiez le titre</a:t>
            </a:r>
            <a:endParaRPr kumimoji="0" lang="en-US"/>
          </a:p>
        </p:txBody>
      </p:sp>
      <p:sp>
        <p:nvSpPr>
          <p:cNvPr id="3" name="Espace réservé du texte vertical 2"/>
          <p:cNvSpPr>
            <a:spLocks noGrp="1"/>
          </p:cNvSpPr>
          <p:nvPr>
            <p:ph type="body" orient="vert" idx="1"/>
          </p:nvPr>
        </p:nvSpPr>
        <p:spPr>
          <a:xfrm>
            <a:off x="457200" y="228865"/>
            <a:ext cx="6019800" cy="4876271"/>
          </a:xfrm>
        </p:spPr>
        <p:txBody>
          <a:bodyPr vert="eaVert"/>
          <a:lstStyle/>
          <a:p>
            <a:pPr lvl="0" eaLnBrk="1" latinLnBrk="0" hangingPunct="1"/>
            <a:r>
              <a:rPr lang="fr-CA"/>
              <a:t>Cliquez pour modifier les styles du texte du masque</a:t>
            </a:r>
          </a:p>
          <a:p>
            <a:pPr lvl="1" eaLnBrk="1" latinLnBrk="0" hangingPunct="1"/>
            <a:r>
              <a:rPr lang="fr-CA"/>
              <a:t>Deuxième niveau</a:t>
            </a:r>
          </a:p>
          <a:p>
            <a:pPr lvl="2" eaLnBrk="1" latinLnBrk="0" hangingPunct="1"/>
            <a:r>
              <a:rPr lang="fr-CA"/>
              <a:t>Troisième niveau</a:t>
            </a:r>
          </a:p>
          <a:p>
            <a:pPr lvl="3" eaLnBrk="1" latinLnBrk="0" hangingPunct="1"/>
            <a:r>
              <a:rPr lang="fr-CA"/>
              <a:t>Quatrième niveau</a:t>
            </a:r>
          </a:p>
          <a:p>
            <a:pPr lvl="4" eaLnBrk="1" latinLnBrk="0" hangingPunct="1"/>
            <a:r>
              <a:rPr lang="fr-CA"/>
              <a:t>Cinquième niveau</a:t>
            </a:r>
            <a:endParaRPr kumimoji="0" lang="en-US"/>
          </a:p>
        </p:txBody>
      </p:sp>
      <p:sp>
        <p:nvSpPr>
          <p:cNvPr id="4" name="Espace réservé de la date 3"/>
          <p:cNvSpPr>
            <a:spLocks noGrp="1"/>
          </p:cNvSpPr>
          <p:nvPr>
            <p:ph type="dt" sz="half" idx="10"/>
          </p:nvPr>
        </p:nvSpPr>
        <p:spPr/>
        <p:txBody>
          <a:bodyPr/>
          <a:lstStyle/>
          <a:p>
            <a:fld id="{623FAA4F-7F97-534A-925F-D8AD8229723D}" type="datetimeFigureOut">
              <a:rPr lang="fr-FR" smtClean="0"/>
              <a:t>20/11/2023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4A4B669-6992-084F-830C-BF77CB2C741C}" type="slidenum">
              <a:rPr lang="fr-FR" smtClean="0"/>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CA"/>
              <a:t>Cliquez et modifiez le titre</a:t>
            </a:r>
            <a:endParaRPr kumimoji="0" lang="en-US"/>
          </a:p>
        </p:txBody>
      </p:sp>
      <p:sp>
        <p:nvSpPr>
          <p:cNvPr id="3" name="Espace réservé du contenu 2"/>
          <p:cNvSpPr>
            <a:spLocks noGrp="1"/>
          </p:cNvSpPr>
          <p:nvPr>
            <p:ph idx="1"/>
          </p:nvPr>
        </p:nvSpPr>
        <p:spPr/>
        <p:txBody>
          <a:bodyPr/>
          <a:lstStyle/>
          <a:p>
            <a:pPr lvl="0" eaLnBrk="1" latinLnBrk="0" hangingPunct="1"/>
            <a:r>
              <a:rPr lang="fr-CA"/>
              <a:t>Cliquez pour modifier les styles du texte du masque</a:t>
            </a:r>
          </a:p>
          <a:p>
            <a:pPr lvl="1" eaLnBrk="1" latinLnBrk="0" hangingPunct="1"/>
            <a:r>
              <a:rPr lang="fr-CA"/>
              <a:t>Deuxième niveau</a:t>
            </a:r>
          </a:p>
          <a:p>
            <a:pPr lvl="2" eaLnBrk="1" latinLnBrk="0" hangingPunct="1"/>
            <a:r>
              <a:rPr lang="fr-CA"/>
              <a:t>Troisième niveau</a:t>
            </a:r>
          </a:p>
          <a:p>
            <a:pPr lvl="3" eaLnBrk="1" latinLnBrk="0" hangingPunct="1"/>
            <a:r>
              <a:rPr lang="fr-CA"/>
              <a:t>Quatrième niveau</a:t>
            </a:r>
          </a:p>
          <a:p>
            <a:pPr lvl="4" eaLnBrk="1" latinLnBrk="0" hangingPunct="1"/>
            <a:r>
              <a:rPr lang="fr-CA"/>
              <a:t>Cinquième niveau</a:t>
            </a:r>
            <a:endParaRPr kumimoji="0" lang="en-US"/>
          </a:p>
        </p:txBody>
      </p:sp>
      <p:sp>
        <p:nvSpPr>
          <p:cNvPr id="4" name="Espace réservé de la date 3"/>
          <p:cNvSpPr>
            <a:spLocks noGrp="1"/>
          </p:cNvSpPr>
          <p:nvPr>
            <p:ph type="dt" sz="half" idx="10"/>
          </p:nvPr>
        </p:nvSpPr>
        <p:spPr/>
        <p:txBody>
          <a:bodyPr/>
          <a:lstStyle/>
          <a:p>
            <a:fld id="{623FAA4F-7F97-534A-925F-D8AD8229723D}" type="datetimeFigureOut">
              <a:rPr lang="fr-FR" smtClean="0"/>
              <a:t>20/11/2023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4A4B669-6992-084F-830C-BF77CB2C741C}" type="slidenum">
              <a:rPr lang="fr-FR" smtClean="0"/>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Forme libre 6"/>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76200" tIns="38100" rIns="76200" bIns="38100" anchor="t" compatLnSpc="1"/>
          <a:lstStyle/>
          <a:p>
            <a:endParaRPr kumimoji="0" lang="en-US" sz="1500" dirty="0"/>
          </a:p>
        </p:txBody>
      </p:sp>
      <p:sp>
        <p:nvSpPr>
          <p:cNvPr id="9" name="Forme libre 8"/>
          <p:cNvSpPr>
            <a:spLocks/>
          </p:cNvSpPr>
          <p:nvPr/>
        </p:nvSpPr>
        <p:spPr bwMode="auto">
          <a:xfrm>
            <a:off x="6105526" y="0"/>
            <a:ext cx="3038475"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76200" tIns="38100" rIns="76200" bIns="38100" anchor="t" compatLnSpc="1"/>
          <a:lstStyle/>
          <a:p>
            <a:endParaRPr kumimoji="0" lang="en-US" sz="1500" dirty="0"/>
          </a:p>
        </p:txBody>
      </p:sp>
      <p:sp>
        <p:nvSpPr>
          <p:cNvPr id="2" name="Titre 1"/>
          <p:cNvSpPr>
            <a:spLocks noGrp="1"/>
          </p:cNvSpPr>
          <p:nvPr>
            <p:ph type="title"/>
          </p:nvPr>
        </p:nvSpPr>
        <p:spPr>
          <a:xfrm>
            <a:off x="685800" y="2986531"/>
            <a:ext cx="6629400" cy="1521969"/>
          </a:xfrm>
        </p:spPr>
        <p:txBody>
          <a:bodyPr tIns="0" bIns="0" anchor="t"/>
          <a:lstStyle>
            <a:lvl1pPr algn="l">
              <a:buNone/>
              <a:defRPr sz="35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CA"/>
              <a:t>Cliquez et modifiez le titre</a:t>
            </a:r>
            <a:endParaRPr kumimoji="0" lang="en-US"/>
          </a:p>
        </p:txBody>
      </p:sp>
      <p:sp>
        <p:nvSpPr>
          <p:cNvPr id="3" name="Espace réservé du texte 2"/>
          <p:cNvSpPr>
            <a:spLocks noGrp="1"/>
          </p:cNvSpPr>
          <p:nvPr>
            <p:ph type="body" idx="1"/>
          </p:nvPr>
        </p:nvSpPr>
        <p:spPr>
          <a:xfrm>
            <a:off x="685800" y="2071500"/>
            <a:ext cx="6629400" cy="888907"/>
          </a:xfrm>
        </p:spPr>
        <p:txBody>
          <a:bodyPr lIns="45720" tIns="0" rIns="45720" bIns="0" anchor="b"/>
          <a:lstStyle>
            <a:lvl1pPr marL="0" indent="0" algn="l">
              <a:buNone/>
              <a:defRPr sz="1667">
                <a:solidFill>
                  <a:schemeClr val="tx1"/>
                </a:solidFill>
                <a:effectLst/>
              </a:defRPr>
            </a:lvl1pPr>
            <a:lvl2pPr>
              <a:buNone/>
              <a:defRPr sz="1500">
                <a:solidFill>
                  <a:schemeClr val="tx1">
                    <a:tint val="75000"/>
                  </a:schemeClr>
                </a:solidFill>
              </a:defRPr>
            </a:lvl2pPr>
            <a:lvl3pPr>
              <a:buNone/>
              <a:defRPr sz="1333">
                <a:solidFill>
                  <a:schemeClr val="tx1">
                    <a:tint val="75000"/>
                  </a:schemeClr>
                </a:solidFill>
              </a:defRPr>
            </a:lvl3pPr>
            <a:lvl4pPr>
              <a:buNone/>
              <a:defRPr sz="1167">
                <a:solidFill>
                  <a:schemeClr val="tx1">
                    <a:tint val="75000"/>
                  </a:schemeClr>
                </a:solidFill>
              </a:defRPr>
            </a:lvl4pPr>
            <a:lvl5pPr>
              <a:buNone/>
              <a:defRPr sz="1167">
                <a:solidFill>
                  <a:schemeClr val="tx1">
                    <a:tint val="75000"/>
                  </a:schemeClr>
                </a:solidFill>
              </a:defRPr>
            </a:lvl5pPr>
          </a:lstStyle>
          <a:p>
            <a:pPr lvl="0" eaLnBrk="1" latinLnBrk="0" hangingPunct="1"/>
            <a:r>
              <a:rPr kumimoji="0" lang="fr-CA"/>
              <a:t>Cliquez pour modifier les styles du texte du masque</a:t>
            </a:r>
          </a:p>
        </p:txBody>
      </p:sp>
      <p:sp>
        <p:nvSpPr>
          <p:cNvPr id="4" name="Espace réservé de la date 3"/>
          <p:cNvSpPr>
            <a:spLocks noGrp="1"/>
          </p:cNvSpPr>
          <p:nvPr>
            <p:ph type="dt" sz="half" idx="10"/>
          </p:nvPr>
        </p:nvSpPr>
        <p:spPr/>
        <p:txBody>
          <a:bodyPr/>
          <a:lstStyle/>
          <a:p>
            <a:fld id="{623FAA4F-7F97-534A-925F-D8AD8229723D}" type="datetimeFigureOut">
              <a:rPr lang="fr-FR" smtClean="0"/>
              <a:t>20/11/2023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4A4B669-6992-084F-830C-BF77CB2C741C}" type="slidenum">
              <a:rPr lang="fr-FR" smtClean="0"/>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28865"/>
            <a:ext cx="7467600" cy="952500"/>
          </a:xfrm>
        </p:spPr>
        <p:txBody>
          <a:bodyPr/>
          <a:lstStyle/>
          <a:p>
            <a:r>
              <a:rPr kumimoji="0" lang="fr-CA"/>
              <a:t>Cliquez et modifiez le titre</a:t>
            </a:r>
            <a:endParaRPr kumimoji="0" lang="en-US"/>
          </a:p>
        </p:txBody>
      </p:sp>
      <p:sp>
        <p:nvSpPr>
          <p:cNvPr id="3" name="Espace réservé du contenu 2"/>
          <p:cNvSpPr>
            <a:spLocks noGrp="1"/>
          </p:cNvSpPr>
          <p:nvPr>
            <p:ph sz="half" idx="1"/>
          </p:nvPr>
        </p:nvSpPr>
        <p:spPr>
          <a:xfrm>
            <a:off x="457200" y="1333500"/>
            <a:ext cx="3657600" cy="3771636"/>
          </a:xfrm>
        </p:spPr>
        <p:txBody>
          <a:bodyPr/>
          <a:lstStyle>
            <a:lvl1pPr>
              <a:defRPr sz="2167"/>
            </a:lvl1pPr>
            <a:lvl2pPr>
              <a:defRPr sz="1833"/>
            </a:lvl2pPr>
            <a:lvl3pPr>
              <a:defRPr sz="1667"/>
            </a:lvl3pPr>
            <a:lvl4pPr>
              <a:defRPr sz="1500"/>
            </a:lvl4pPr>
            <a:lvl5pPr>
              <a:defRPr sz="1500"/>
            </a:lvl5pPr>
          </a:lstStyle>
          <a:p>
            <a:pPr lvl="0" eaLnBrk="1" latinLnBrk="0" hangingPunct="1"/>
            <a:r>
              <a:rPr lang="fr-CA"/>
              <a:t>Cliquez pour modifier les styles du texte du masque</a:t>
            </a:r>
          </a:p>
          <a:p>
            <a:pPr lvl="1" eaLnBrk="1" latinLnBrk="0" hangingPunct="1"/>
            <a:r>
              <a:rPr lang="fr-CA"/>
              <a:t>Deuxième niveau</a:t>
            </a:r>
          </a:p>
          <a:p>
            <a:pPr lvl="2" eaLnBrk="1" latinLnBrk="0" hangingPunct="1"/>
            <a:r>
              <a:rPr lang="fr-CA"/>
              <a:t>Troisième niveau</a:t>
            </a:r>
          </a:p>
          <a:p>
            <a:pPr lvl="3" eaLnBrk="1" latinLnBrk="0" hangingPunct="1"/>
            <a:r>
              <a:rPr lang="fr-CA"/>
              <a:t>Quatrième niveau</a:t>
            </a:r>
          </a:p>
          <a:p>
            <a:pPr lvl="4" eaLnBrk="1" latinLnBrk="0" hangingPunct="1"/>
            <a:r>
              <a:rPr lang="fr-CA"/>
              <a:t>Cinquième niveau</a:t>
            </a:r>
            <a:endParaRPr kumimoji="0" lang="en-US"/>
          </a:p>
        </p:txBody>
      </p:sp>
      <p:sp>
        <p:nvSpPr>
          <p:cNvPr id="4" name="Espace réservé du contenu 3"/>
          <p:cNvSpPr>
            <a:spLocks noGrp="1"/>
          </p:cNvSpPr>
          <p:nvPr>
            <p:ph sz="half" idx="2"/>
          </p:nvPr>
        </p:nvSpPr>
        <p:spPr>
          <a:xfrm>
            <a:off x="4267200" y="1333500"/>
            <a:ext cx="3657600" cy="3771636"/>
          </a:xfrm>
        </p:spPr>
        <p:txBody>
          <a:bodyPr/>
          <a:lstStyle>
            <a:lvl1pPr>
              <a:defRPr sz="2167"/>
            </a:lvl1pPr>
            <a:lvl2pPr>
              <a:defRPr sz="1833"/>
            </a:lvl2pPr>
            <a:lvl3pPr>
              <a:defRPr sz="1667"/>
            </a:lvl3pPr>
            <a:lvl4pPr>
              <a:defRPr sz="1500"/>
            </a:lvl4pPr>
            <a:lvl5pPr>
              <a:defRPr sz="1500"/>
            </a:lvl5pPr>
          </a:lstStyle>
          <a:p>
            <a:pPr lvl="0" eaLnBrk="1" latinLnBrk="0" hangingPunct="1"/>
            <a:r>
              <a:rPr lang="fr-CA"/>
              <a:t>Cliquez pour modifier les styles du texte du masque</a:t>
            </a:r>
          </a:p>
          <a:p>
            <a:pPr lvl="1" eaLnBrk="1" latinLnBrk="0" hangingPunct="1"/>
            <a:r>
              <a:rPr lang="fr-CA"/>
              <a:t>Deuxième niveau</a:t>
            </a:r>
          </a:p>
          <a:p>
            <a:pPr lvl="2" eaLnBrk="1" latinLnBrk="0" hangingPunct="1"/>
            <a:r>
              <a:rPr lang="fr-CA"/>
              <a:t>Troisième niveau</a:t>
            </a:r>
          </a:p>
          <a:p>
            <a:pPr lvl="3" eaLnBrk="1" latinLnBrk="0" hangingPunct="1"/>
            <a:r>
              <a:rPr lang="fr-CA"/>
              <a:t>Quatrième niveau</a:t>
            </a:r>
          </a:p>
          <a:p>
            <a:pPr lvl="4" eaLnBrk="1" latinLnBrk="0" hangingPunct="1"/>
            <a:r>
              <a:rPr lang="fr-CA"/>
              <a:t>Cinquième niveau</a:t>
            </a:r>
            <a:endParaRPr kumimoji="0" lang="en-US"/>
          </a:p>
        </p:txBody>
      </p:sp>
      <p:sp>
        <p:nvSpPr>
          <p:cNvPr id="5" name="Espace réservé de la date 4"/>
          <p:cNvSpPr>
            <a:spLocks noGrp="1"/>
          </p:cNvSpPr>
          <p:nvPr>
            <p:ph type="dt" sz="half" idx="10"/>
          </p:nvPr>
        </p:nvSpPr>
        <p:spPr/>
        <p:txBody>
          <a:bodyPr/>
          <a:lstStyle/>
          <a:p>
            <a:fld id="{623FAA4F-7F97-534A-925F-D8AD8229723D}" type="datetimeFigureOut">
              <a:rPr lang="fr-FR" smtClean="0"/>
              <a:t>20/11/2023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4A4B669-6992-084F-830C-BF77CB2C741C}" type="slidenum">
              <a:rPr lang="fr-FR" smtClean="0"/>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27542"/>
            <a:ext cx="8229600" cy="952500"/>
          </a:xfrm>
        </p:spPr>
        <p:txBody>
          <a:bodyPr anchor="ctr"/>
          <a:lstStyle>
            <a:lvl1pPr>
              <a:defRPr/>
            </a:lvl1pPr>
          </a:lstStyle>
          <a:p>
            <a:r>
              <a:rPr kumimoji="0" lang="fr-CA"/>
              <a:t>Cliquez et modifiez le titre</a:t>
            </a:r>
            <a:endParaRPr kumimoji="0" lang="en-US"/>
          </a:p>
        </p:txBody>
      </p:sp>
      <p:sp>
        <p:nvSpPr>
          <p:cNvPr id="3" name="Espace réservé du texte 2"/>
          <p:cNvSpPr>
            <a:spLocks noGrp="1"/>
          </p:cNvSpPr>
          <p:nvPr>
            <p:ph type="body" idx="1"/>
          </p:nvPr>
        </p:nvSpPr>
        <p:spPr>
          <a:xfrm>
            <a:off x="457200" y="4572000"/>
            <a:ext cx="4040188" cy="698500"/>
          </a:xfrm>
        </p:spPr>
        <p:txBody>
          <a:bodyPr anchor="t"/>
          <a:lstStyle>
            <a:lvl1pPr marL="0" indent="0">
              <a:buNone/>
              <a:defRPr sz="2000" b="1">
                <a:solidFill>
                  <a:schemeClr val="accent1"/>
                </a:solidFill>
              </a:defRPr>
            </a:lvl1pPr>
            <a:lvl2pPr>
              <a:buNone/>
              <a:defRPr sz="1667" b="1"/>
            </a:lvl2pPr>
            <a:lvl3pPr>
              <a:buNone/>
              <a:defRPr sz="1500" b="1"/>
            </a:lvl3pPr>
            <a:lvl4pPr>
              <a:buNone/>
              <a:defRPr sz="1333" b="1"/>
            </a:lvl4pPr>
            <a:lvl5pPr>
              <a:buNone/>
              <a:defRPr sz="1333" b="1"/>
            </a:lvl5pPr>
          </a:lstStyle>
          <a:p>
            <a:pPr lvl="0" eaLnBrk="1" latinLnBrk="0" hangingPunct="1"/>
            <a:r>
              <a:rPr kumimoji="0" lang="fr-CA"/>
              <a:t>Cliquez pour modifier les styles du texte du masque</a:t>
            </a:r>
          </a:p>
        </p:txBody>
      </p:sp>
      <p:sp>
        <p:nvSpPr>
          <p:cNvPr id="4" name="Espace réservé du texte 3"/>
          <p:cNvSpPr>
            <a:spLocks noGrp="1"/>
          </p:cNvSpPr>
          <p:nvPr>
            <p:ph type="body" sz="half" idx="3"/>
          </p:nvPr>
        </p:nvSpPr>
        <p:spPr>
          <a:xfrm>
            <a:off x="4645026" y="4572000"/>
            <a:ext cx="4041775" cy="698500"/>
          </a:xfrm>
        </p:spPr>
        <p:txBody>
          <a:bodyPr anchor="t"/>
          <a:lstStyle>
            <a:lvl1pPr marL="0" indent="0">
              <a:buNone/>
              <a:defRPr sz="2000" b="1">
                <a:solidFill>
                  <a:schemeClr val="accent1"/>
                </a:solidFill>
              </a:defRPr>
            </a:lvl1pPr>
            <a:lvl2pPr>
              <a:buNone/>
              <a:defRPr sz="1667" b="1"/>
            </a:lvl2pPr>
            <a:lvl3pPr>
              <a:buNone/>
              <a:defRPr sz="1500" b="1"/>
            </a:lvl3pPr>
            <a:lvl4pPr>
              <a:buNone/>
              <a:defRPr sz="1333" b="1"/>
            </a:lvl4pPr>
            <a:lvl5pPr>
              <a:buNone/>
              <a:defRPr sz="1333" b="1"/>
            </a:lvl5pPr>
          </a:lstStyle>
          <a:p>
            <a:pPr lvl="0" eaLnBrk="1" latinLnBrk="0" hangingPunct="1"/>
            <a:r>
              <a:rPr kumimoji="0" lang="fr-CA"/>
              <a:t>Cliquez pour modifier les styles du texte du masque</a:t>
            </a:r>
          </a:p>
        </p:txBody>
      </p:sp>
      <p:sp>
        <p:nvSpPr>
          <p:cNvPr id="5" name="Espace réservé du contenu 4"/>
          <p:cNvSpPr>
            <a:spLocks noGrp="1"/>
          </p:cNvSpPr>
          <p:nvPr>
            <p:ph sz="quarter" idx="2"/>
          </p:nvPr>
        </p:nvSpPr>
        <p:spPr>
          <a:xfrm>
            <a:off x="457200" y="1264093"/>
            <a:ext cx="4040188" cy="3284803"/>
          </a:xfrm>
        </p:spPr>
        <p:txBody>
          <a:bodyPr/>
          <a:lstStyle>
            <a:lvl1pPr>
              <a:defRPr sz="2000"/>
            </a:lvl1pPr>
            <a:lvl2pPr>
              <a:defRPr sz="1667"/>
            </a:lvl2pPr>
            <a:lvl3pPr>
              <a:defRPr sz="1500"/>
            </a:lvl3pPr>
            <a:lvl4pPr>
              <a:defRPr sz="1333"/>
            </a:lvl4pPr>
            <a:lvl5pPr>
              <a:defRPr sz="1333"/>
            </a:lvl5pPr>
          </a:lstStyle>
          <a:p>
            <a:pPr lvl="0" eaLnBrk="1" latinLnBrk="0" hangingPunct="1"/>
            <a:r>
              <a:rPr lang="fr-CA"/>
              <a:t>Cliquez pour modifier les styles du texte du masque</a:t>
            </a:r>
          </a:p>
          <a:p>
            <a:pPr lvl="1" eaLnBrk="1" latinLnBrk="0" hangingPunct="1"/>
            <a:r>
              <a:rPr lang="fr-CA"/>
              <a:t>Deuxième niveau</a:t>
            </a:r>
          </a:p>
          <a:p>
            <a:pPr lvl="2" eaLnBrk="1" latinLnBrk="0" hangingPunct="1"/>
            <a:r>
              <a:rPr lang="fr-CA"/>
              <a:t>Troisième niveau</a:t>
            </a:r>
          </a:p>
          <a:p>
            <a:pPr lvl="3" eaLnBrk="1" latinLnBrk="0" hangingPunct="1"/>
            <a:r>
              <a:rPr lang="fr-CA"/>
              <a:t>Quatrième niveau</a:t>
            </a:r>
          </a:p>
          <a:p>
            <a:pPr lvl="4" eaLnBrk="1" latinLnBrk="0" hangingPunct="1"/>
            <a:r>
              <a:rPr lang="fr-CA"/>
              <a:t>Cinquième niveau</a:t>
            </a:r>
            <a:endParaRPr kumimoji="0" lang="en-US"/>
          </a:p>
        </p:txBody>
      </p:sp>
      <p:sp>
        <p:nvSpPr>
          <p:cNvPr id="6" name="Espace réservé du contenu 5"/>
          <p:cNvSpPr>
            <a:spLocks noGrp="1"/>
          </p:cNvSpPr>
          <p:nvPr>
            <p:ph sz="quarter" idx="4"/>
          </p:nvPr>
        </p:nvSpPr>
        <p:spPr>
          <a:xfrm>
            <a:off x="4645026" y="1264093"/>
            <a:ext cx="4041775" cy="3284803"/>
          </a:xfrm>
        </p:spPr>
        <p:txBody>
          <a:bodyPr/>
          <a:lstStyle>
            <a:lvl1pPr>
              <a:defRPr sz="2000"/>
            </a:lvl1pPr>
            <a:lvl2pPr>
              <a:defRPr sz="1667"/>
            </a:lvl2pPr>
            <a:lvl3pPr>
              <a:defRPr sz="1500"/>
            </a:lvl3pPr>
            <a:lvl4pPr>
              <a:defRPr sz="1333"/>
            </a:lvl4pPr>
            <a:lvl5pPr>
              <a:defRPr sz="1333"/>
            </a:lvl5pPr>
          </a:lstStyle>
          <a:p>
            <a:pPr lvl="0" eaLnBrk="1" latinLnBrk="0" hangingPunct="1"/>
            <a:r>
              <a:rPr lang="fr-CA"/>
              <a:t>Cliquez pour modifier les styles du texte du masque</a:t>
            </a:r>
          </a:p>
          <a:p>
            <a:pPr lvl="1" eaLnBrk="1" latinLnBrk="0" hangingPunct="1"/>
            <a:r>
              <a:rPr lang="fr-CA"/>
              <a:t>Deuxième niveau</a:t>
            </a:r>
          </a:p>
          <a:p>
            <a:pPr lvl="2" eaLnBrk="1" latinLnBrk="0" hangingPunct="1"/>
            <a:r>
              <a:rPr lang="fr-CA"/>
              <a:t>Troisième niveau</a:t>
            </a:r>
          </a:p>
          <a:p>
            <a:pPr lvl="3" eaLnBrk="1" latinLnBrk="0" hangingPunct="1"/>
            <a:r>
              <a:rPr lang="fr-CA"/>
              <a:t>Quatrième niveau</a:t>
            </a:r>
          </a:p>
          <a:p>
            <a:pPr lvl="4" eaLnBrk="1" latinLnBrk="0" hangingPunct="1"/>
            <a:r>
              <a:rPr lang="fr-CA"/>
              <a:t>Cinquième niveau</a:t>
            </a:r>
            <a:endParaRPr kumimoji="0" lang="en-US"/>
          </a:p>
        </p:txBody>
      </p:sp>
      <p:sp>
        <p:nvSpPr>
          <p:cNvPr id="7" name="Espace réservé de la date 6"/>
          <p:cNvSpPr>
            <a:spLocks noGrp="1"/>
          </p:cNvSpPr>
          <p:nvPr>
            <p:ph type="dt" sz="half" idx="10"/>
          </p:nvPr>
        </p:nvSpPr>
        <p:spPr/>
        <p:txBody>
          <a:bodyPr/>
          <a:lstStyle/>
          <a:p>
            <a:fld id="{623FAA4F-7F97-534A-925F-D8AD8229723D}" type="datetimeFigureOut">
              <a:rPr lang="fr-FR" smtClean="0"/>
              <a:t>20/11/2023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4A4B669-6992-084F-830C-BF77CB2C741C}" type="slidenum">
              <a:rPr lang="fr-FR" smtClean="0"/>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7470648" cy="952500"/>
          </a:xfrm>
        </p:spPr>
        <p:txBody>
          <a:bodyPr anchor="ctr"/>
          <a:lstStyle>
            <a:lvl1pPr algn="l">
              <a:defRPr sz="3833"/>
            </a:lvl1pPr>
          </a:lstStyle>
          <a:p>
            <a:r>
              <a:rPr kumimoji="0" lang="fr-CA"/>
              <a:t>Cliquez et modifiez le titre</a:t>
            </a:r>
            <a:endParaRPr kumimoji="0" lang="en-US"/>
          </a:p>
        </p:txBody>
      </p:sp>
      <p:sp>
        <p:nvSpPr>
          <p:cNvPr id="7" name="Espace réservé de la date 6"/>
          <p:cNvSpPr>
            <a:spLocks noGrp="1"/>
          </p:cNvSpPr>
          <p:nvPr>
            <p:ph type="dt" sz="half" idx="10"/>
          </p:nvPr>
        </p:nvSpPr>
        <p:spPr/>
        <p:txBody>
          <a:bodyPr/>
          <a:lstStyle/>
          <a:p>
            <a:fld id="{623FAA4F-7F97-534A-925F-D8AD8229723D}" type="datetimeFigureOut">
              <a:rPr lang="fr-FR" smtClean="0"/>
              <a:t>20/11/2023</a:t>
            </a:fld>
            <a:endParaRPr lang="fr-FR" dirty="0"/>
          </a:p>
        </p:txBody>
      </p:sp>
      <p:sp>
        <p:nvSpPr>
          <p:cNvPr id="8" name="Espace réservé du numéro de diapositive 7"/>
          <p:cNvSpPr>
            <a:spLocks noGrp="1"/>
          </p:cNvSpPr>
          <p:nvPr>
            <p:ph type="sldNum" sz="quarter" idx="11"/>
          </p:nvPr>
        </p:nvSpPr>
        <p:spPr/>
        <p:txBody>
          <a:bodyPr/>
          <a:lstStyle/>
          <a:p>
            <a:fld id="{84A4B669-6992-084F-830C-BF77CB2C741C}" type="slidenum">
              <a:rPr lang="fr-FR" smtClean="0"/>
              <a:t>‹n°›</a:t>
            </a:fld>
            <a:endParaRPr lang="fr-FR" dirty="0"/>
          </a:p>
        </p:txBody>
      </p:sp>
      <p:sp>
        <p:nvSpPr>
          <p:cNvPr id="9" name="Espace réservé du pied de page 8"/>
          <p:cNvSpPr>
            <a:spLocks noGrp="1"/>
          </p:cNvSpPr>
          <p:nvPr>
            <p:ph type="ftr" sz="quarter" idx="12"/>
          </p:nvPr>
        </p:nvSpPr>
        <p:spPr/>
        <p:txBody>
          <a:bodyPr/>
          <a:lstStyle/>
          <a:p>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23FAA4F-7F97-534A-925F-D8AD8229723D}" type="datetimeFigureOut">
              <a:rPr lang="fr-FR" smtClean="0"/>
              <a:t>20/11/2023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4A4B669-6992-084F-830C-BF77CB2C741C}" type="slidenum">
              <a:rPr lang="fr-FR" smtClean="0"/>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987940"/>
            <a:ext cx="3200400" cy="608542"/>
          </a:xfrm>
        </p:spPr>
        <p:txBody>
          <a:bodyPr tIns="0" bIns="0" anchor="t"/>
          <a:lstStyle>
            <a:lvl1pPr algn="l">
              <a:buNone/>
              <a:defRPr sz="1500" b="1">
                <a:solidFill>
                  <a:schemeClr val="accent1"/>
                </a:solidFill>
              </a:defRPr>
            </a:lvl1pPr>
          </a:lstStyle>
          <a:p>
            <a:r>
              <a:rPr kumimoji="0" lang="fr-CA"/>
              <a:t>Cliquez et modifiez le titre</a:t>
            </a:r>
            <a:endParaRPr kumimoji="0" lang="en-US"/>
          </a:p>
        </p:txBody>
      </p:sp>
      <p:sp>
        <p:nvSpPr>
          <p:cNvPr id="3" name="Espace réservé du texte 2"/>
          <p:cNvSpPr>
            <a:spLocks noGrp="1"/>
          </p:cNvSpPr>
          <p:nvPr>
            <p:ph type="body" idx="2"/>
          </p:nvPr>
        </p:nvSpPr>
        <p:spPr>
          <a:xfrm>
            <a:off x="457200" y="178687"/>
            <a:ext cx="2743200" cy="762000"/>
          </a:xfrm>
        </p:spPr>
        <p:txBody>
          <a:bodyPr lIns="45720" tIns="0" rIns="45720" bIns="0" anchor="b"/>
          <a:lstStyle>
            <a:lvl1pPr marL="0" indent="0" algn="l">
              <a:buNone/>
              <a:defRPr sz="1167"/>
            </a:lvl1pPr>
            <a:lvl2pPr>
              <a:buNone/>
              <a:defRPr sz="1000"/>
            </a:lvl2pPr>
            <a:lvl3pPr>
              <a:buNone/>
              <a:defRPr sz="833"/>
            </a:lvl3pPr>
            <a:lvl4pPr>
              <a:buNone/>
              <a:defRPr sz="750"/>
            </a:lvl4pPr>
            <a:lvl5pPr>
              <a:buNone/>
              <a:defRPr sz="750"/>
            </a:lvl5pPr>
          </a:lstStyle>
          <a:p>
            <a:pPr lvl="0" eaLnBrk="1" latinLnBrk="0" hangingPunct="1"/>
            <a:r>
              <a:rPr kumimoji="0" lang="fr-CA"/>
              <a:t>Cliquez pour modifier les styles du texte du masque</a:t>
            </a:r>
          </a:p>
        </p:txBody>
      </p:sp>
      <p:sp>
        <p:nvSpPr>
          <p:cNvPr id="4" name="Espace réservé du contenu 3"/>
          <p:cNvSpPr>
            <a:spLocks noGrp="1"/>
          </p:cNvSpPr>
          <p:nvPr>
            <p:ph sz="half" idx="1"/>
          </p:nvPr>
        </p:nvSpPr>
        <p:spPr>
          <a:xfrm>
            <a:off x="457200" y="1651000"/>
            <a:ext cx="7086600" cy="3175000"/>
          </a:xfrm>
        </p:spPr>
        <p:txBody>
          <a:bodyPr/>
          <a:lstStyle>
            <a:lvl1pPr>
              <a:defRPr sz="2333"/>
            </a:lvl1pPr>
            <a:lvl2pPr>
              <a:defRPr sz="2000"/>
            </a:lvl2pPr>
            <a:lvl3pPr>
              <a:defRPr sz="1833"/>
            </a:lvl3pPr>
            <a:lvl4pPr>
              <a:defRPr sz="1667"/>
            </a:lvl4pPr>
            <a:lvl5pPr>
              <a:defRPr sz="1667"/>
            </a:lvl5pPr>
          </a:lstStyle>
          <a:p>
            <a:pPr lvl="0" eaLnBrk="1" latinLnBrk="0" hangingPunct="1"/>
            <a:r>
              <a:rPr lang="fr-CA"/>
              <a:t>Cliquez pour modifier les styles du texte du masque</a:t>
            </a:r>
          </a:p>
          <a:p>
            <a:pPr lvl="1" eaLnBrk="1" latinLnBrk="0" hangingPunct="1"/>
            <a:r>
              <a:rPr lang="fr-CA"/>
              <a:t>Deuxième niveau</a:t>
            </a:r>
          </a:p>
          <a:p>
            <a:pPr lvl="2" eaLnBrk="1" latinLnBrk="0" hangingPunct="1"/>
            <a:r>
              <a:rPr lang="fr-CA"/>
              <a:t>Troisième niveau</a:t>
            </a:r>
          </a:p>
          <a:p>
            <a:pPr lvl="3" eaLnBrk="1" latinLnBrk="0" hangingPunct="1"/>
            <a:r>
              <a:rPr lang="fr-CA"/>
              <a:t>Quatrième niveau</a:t>
            </a:r>
          </a:p>
          <a:p>
            <a:pPr lvl="4" eaLnBrk="1" latinLnBrk="0" hangingPunct="1"/>
            <a:r>
              <a:rPr lang="fr-CA"/>
              <a:t>Cinquième niveau</a:t>
            </a:r>
            <a:endParaRPr kumimoji="0" lang="en-US"/>
          </a:p>
        </p:txBody>
      </p:sp>
      <p:sp>
        <p:nvSpPr>
          <p:cNvPr id="5" name="Espace réservé de la date 4"/>
          <p:cNvSpPr>
            <a:spLocks noGrp="1"/>
          </p:cNvSpPr>
          <p:nvPr>
            <p:ph type="dt" sz="half" idx="10"/>
          </p:nvPr>
        </p:nvSpPr>
        <p:spPr/>
        <p:txBody>
          <a:bodyPr/>
          <a:lstStyle/>
          <a:p>
            <a:fld id="{623FAA4F-7F97-534A-925F-D8AD8229723D}" type="datetimeFigureOut">
              <a:rPr lang="fr-FR" smtClean="0"/>
              <a:t>20/11/2023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a:xfrm>
            <a:off x="8156448" y="5351720"/>
            <a:ext cx="762000" cy="304271"/>
          </a:xfrm>
        </p:spPr>
        <p:txBody>
          <a:bodyPr/>
          <a:lstStyle/>
          <a:p>
            <a:fld id="{84A4B669-6992-084F-830C-BF77CB2C741C}" type="slidenum">
              <a:rPr lang="fr-FR" smtClean="0"/>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421424"/>
            <a:ext cx="3053868" cy="1044840"/>
          </a:xfrm>
        </p:spPr>
        <p:txBody>
          <a:bodyPr anchor="b"/>
          <a:lstStyle>
            <a:lvl1pPr algn="l">
              <a:buNone/>
              <a:defRPr sz="1833" b="1">
                <a:solidFill>
                  <a:schemeClr val="accent1"/>
                </a:solidFill>
              </a:defRPr>
            </a:lvl1pPr>
          </a:lstStyle>
          <a:p>
            <a:r>
              <a:rPr kumimoji="0" lang="fr-CA"/>
              <a:t>Cliquez et modifiez le titre</a:t>
            </a:r>
            <a:endParaRPr kumimoji="0" lang="en-US"/>
          </a:p>
        </p:txBody>
      </p:sp>
      <p:sp>
        <p:nvSpPr>
          <p:cNvPr id="3" name="Espace réservé pour une image  2"/>
          <p:cNvSpPr>
            <a:spLocks noGrp="1"/>
          </p:cNvSpPr>
          <p:nvPr>
            <p:ph type="pic" idx="1"/>
          </p:nvPr>
        </p:nvSpPr>
        <p:spPr>
          <a:xfrm>
            <a:off x="1065628" y="849923"/>
            <a:ext cx="4114800" cy="34290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2667"/>
            </a:lvl1pPr>
          </a:lstStyle>
          <a:p>
            <a:r>
              <a:rPr kumimoji="0" lang="fr-CA" dirty="0"/>
              <a:t>Faire glisser l'image vers l'espace réservé ou cliquer sur l'icône pour l'ajouter</a:t>
            </a:r>
            <a:endParaRPr kumimoji="0" lang="en-US" dirty="0"/>
          </a:p>
        </p:txBody>
      </p:sp>
      <p:sp>
        <p:nvSpPr>
          <p:cNvPr id="4" name="Espace réservé du texte 3"/>
          <p:cNvSpPr>
            <a:spLocks noGrp="1"/>
          </p:cNvSpPr>
          <p:nvPr>
            <p:ph type="body" sz="half" idx="2"/>
          </p:nvPr>
        </p:nvSpPr>
        <p:spPr>
          <a:xfrm>
            <a:off x="5556734" y="2498971"/>
            <a:ext cx="3053866" cy="2219568"/>
          </a:xfrm>
        </p:spPr>
        <p:txBody>
          <a:bodyPr lIns="45720" rIns="45720"/>
          <a:lstStyle>
            <a:lvl1pPr marL="0" indent="0">
              <a:buFontTx/>
              <a:buNone/>
              <a:defRPr sz="1000"/>
            </a:lvl1pPr>
            <a:lvl2pPr>
              <a:buFontTx/>
              <a:buNone/>
              <a:defRPr sz="1000"/>
            </a:lvl2pPr>
            <a:lvl3pPr>
              <a:buFontTx/>
              <a:buNone/>
              <a:defRPr sz="833"/>
            </a:lvl3pPr>
            <a:lvl4pPr>
              <a:buFontTx/>
              <a:buNone/>
              <a:defRPr sz="750"/>
            </a:lvl4pPr>
            <a:lvl5pPr>
              <a:buFontTx/>
              <a:buNone/>
              <a:defRPr sz="750"/>
            </a:lvl5pPr>
          </a:lstStyle>
          <a:p>
            <a:pPr lvl="0" eaLnBrk="1" latinLnBrk="0" hangingPunct="1"/>
            <a:r>
              <a:rPr kumimoji="0" lang="fr-CA"/>
              <a:t>Cliquez pour modifier les styles du texte du masque</a:t>
            </a:r>
          </a:p>
        </p:txBody>
      </p:sp>
      <p:sp>
        <p:nvSpPr>
          <p:cNvPr id="5" name="Espace réservé de la date 4"/>
          <p:cNvSpPr>
            <a:spLocks noGrp="1"/>
          </p:cNvSpPr>
          <p:nvPr>
            <p:ph type="dt" sz="half" idx="10"/>
          </p:nvPr>
        </p:nvSpPr>
        <p:spPr>
          <a:xfrm>
            <a:off x="457200" y="5351720"/>
            <a:ext cx="2133600" cy="304271"/>
          </a:xfrm>
        </p:spPr>
        <p:txBody>
          <a:bodyPr/>
          <a:lstStyle/>
          <a:p>
            <a:fld id="{623FAA4F-7F97-534A-925F-D8AD8229723D}" type="datetimeFigureOut">
              <a:rPr lang="fr-FR" smtClean="0"/>
              <a:t>20/11/2023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4A4B669-6992-084F-830C-BF77CB2C741C}" type="slidenum">
              <a:rPr lang="fr-FR" smtClean="0"/>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22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12" name="Forme libre 11"/>
          <p:cNvSpPr>
            <a:spLocks/>
          </p:cNvSpPr>
          <p:nvPr/>
        </p:nvSpPr>
        <p:spPr bwMode="auto">
          <a:xfrm>
            <a:off x="0" y="3960105"/>
            <a:ext cx="9144000" cy="176080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76200" tIns="38100" rIns="76200" bIns="38100" anchor="t" compatLnSpc="1"/>
          <a:lstStyle/>
          <a:p>
            <a:endParaRPr kumimoji="0" lang="en-US" sz="1500" dirty="0"/>
          </a:p>
        </p:txBody>
      </p:sp>
      <p:sp>
        <p:nvSpPr>
          <p:cNvPr id="16" name="Forme libre 15"/>
          <p:cNvSpPr>
            <a:spLocks/>
          </p:cNvSpPr>
          <p:nvPr/>
        </p:nvSpPr>
        <p:spPr bwMode="auto">
          <a:xfrm>
            <a:off x="7315200" y="0"/>
            <a:ext cx="1828800" cy="5715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76200" tIns="38100" rIns="76200" bIns="38100" anchor="t" compatLnSpc="1"/>
          <a:lstStyle/>
          <a:p>
            <a:endParaRPr kumimoji="0" lang="en-US" sz="1500" dirty="0"/>
          </a:p>
        </p:txBody>
      </p:sp>
      <p:sp>
        <p:nvSpPr>
          <p:cNvPr id="9" name="Espace réservé du titre 8"/>
          <p:cNvSpPr>
            <a:spLocks noGrp="1"/>
          </p:cNvSpPr>
          <p:nvPr>
            <p:ph type="title"/>
          </p:nvPr>
        </p:nvSpPr>
        <p:spPr>
          <a:xfrm>
            <a:off x="457200" y="228865"/>
            <a:ext cx="7467600" cy="952500"/>
          </a:xfrm>
          <a:prstGeom prst="rect">
            <a:avLst/>
          </a:prstGeom>
        </p:spPr>
        <p:txBody>
          <a:bodyPr vert="horz" lIns="45720" rIns="45720" anchor="ctr">
            <a:normAutofit/>
          </a:bodyPr>
          <a:lstStyle/>
          <a:p>
            <a:r>
              <a:rPr kumimoji="0" lang="fr-FR"/>
              <a:t>Modifiez le style du titre</a:t>
            </a:r>
            <a:endParaRPr kumimoji="0" lang="en-US"/>
          </a:p>
        </p:txBody>
      </p:sp>
      <p:sp>
        <p:nvSpPr>
          <p:cNvPr id="30" name="Espace réservé du texte 29"/>
          <p:cNvSpPr>
            <a:spLocks noGrp="1"/>
          </p:cNvSpPr>
          <p:nvPr>
            <p:ph type="body" idx="1"/>
          </p:nvPr>
        </p:nvSpPr>
        <p:spPr>
          <a:xfrm>
            <a:off x="457200" y="1333500"/>
            <a:ext cx="7467600" cy="3771636"/>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10" name="Espace réservé de la date 9"/>
          <p:cNvSpPr>
            <a:spLocks noGrp="1"/>
          </p:cNvSpPr>
          <p:nvPr>
            <p:ph type="dt" sz="half" idx="2"/>
          </p:nvPr>
        </p:nvSpPr>
        <p:spPr>
          <a:xfrm>
            <a:off x="457200" y="5351720"/>
            <a:ext cx="2133600" cy="304271"/>
          </a:xfrm>
          <a:prstGeom prst="rect">
            <a:avLst/>
          </a:prstGeom>
        </p:spPr>
        <p:txBody>
          <a:bodyPr vert="horz" bIns="0" anchor="b"/>
          <a:lstStyle>
            <a:lvl1pPr algn="l" eaLnBrk="1" latinLnBrk="0" hangingPunct="1">
              <a:defRPr kumimoji="0" sz="833">
                <a:solidFill>
                  <a:schemeClr val="tx2">
                    <a:shade val="50000"/>
                  </a:schemeClr>
                </a:solidFill>
              </a:defRPr>
            </a:lvl1pPr>
          </a:lstStyle>
          <a:p>
            <a:fld id="{623FAA4F-7F97-534A-925F-D8AD8229723D}" type="datetimeFigureOut">
              <a:rPr lang="fr-FR" smtClean="0"/>
              <a:t>20/11/2023</a:t>
            </a:fld>
            <a:endParaRPr lang="fr-FR" dirty="0"/>
          </a:p>
        </p:txBody>
      </p:sp>
      <p:sp>
        <p:nvSpPr>
          <p:cNvPr id="22" name="Espace réservé du pied de page 21"/>
          <p:cNvSpPr>
            <a:spLocks noGrp="1"/>
          </p:cNvSpPr>
          <p:nvPr>
            <p:ph type="ftr" sz="quarter" idx="3"/>
          </p:nvPr>
        </p:nvSpPr>
        <p:spPr>
          <a:xfrm>
            <a:off x="3124200" y="5351720"/>
            <a:ext cx="2895600" cy="304271"/>
          </a:xfrm>
          <a:prstGeom prst="rect">
            <a:avLst/>
          </a:prstGeom>
        </p:spPr>
        <p:txBody>
          <a:bodyPr vert="horz" lIns="0" rIns="0" bIns="0" anchor="b"/>
          <a:lstStyle>
            <a:lvl1pPr algn="ctr" eaLnBrk="1" latinLnBrk="0" hangingPunct="1">
              <a:defRPr kumimoji="0" sz="833">
                <a:solidFill>
                  <a:schemeClr val="tx2">
                    <a:shade val="50000"/>
                  </a:schemeClr>
                </a:solidFill>
              </a:defRPr>
            </a:lvl1pPr>
          </a:lstStyle>
          <a:p>
            <a:endParaRPr lang="fr-FR" dirty="0"/>
          </a:p>
        </p:txBody>
      </p:sp>
      <p:sp>
        <p:nvSpPr>
          <p:cNvPr id="18" name="Espace réservé du numéro de diapositive 17"/>
          <p:cNvSpPr>
            <a:spLocks noGrp="1"/>
          </p:cNvSpPr>
          <p:nvPr>
            <p:ph type="sldNum" sz="quarter" idx="4"/>
          </p:nvPr>
        </p:nvSpPr>
        <p:spPr>
          <a:xfrm>
            <a:off x="8153400" y="5351720"/>
            <a:ext cx="762000" cy="304271"/>
          </a:xfrm>
          <a:prstGeom prst="rect">
            <a:avLst/>
          </a:prstGeom>
        </p:spPr>
        <p:txBody>
          <a:bodyPr vert="horz" lIns="0" tIns="0" rIns="0" bIns="0" anchor="b"/>
          <a:lstStyle>
            <a:lvl1pPr algn="r" eaLnBrk="1" latinLnBrk="0" hangingPunct="1">
              <a:defRPr kumimoji="0" sz="833">
                <a:solidFill>
                  <a:schemeClr val="tx2">
                    <a:shade val="50000"/>
                  </a:schemeClr>
                </a:solidFill>
              </a:defRPr>
            </a:lvl1pPr>
          </a:lstStyle>
          <a:p>
            <a:fld id="{84A4B669-6992-084F-830C-BF77CB2C741C}" type="slidenum">
              <a:rPr lang="fr-FR" smtClean="0"/>
              <a:t>‹n°›</a:t>
            </a:fld>
            <a:endParaRPr lang="fr-F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33" kern="1200">
          <a:solidFill>
            <a:schemeClr val="tx1"/>
          </a:solidFill>
          <a:latin typeface="+mj-lt"/>
          <a:ea typeface="+mj-ea"/>
          <a:cs typeface="+mj-cs"/>
        </a:defRPr>
      </a:lvl1pPr>
    </p:titleStyle>
    <p:bodyStyle>
      <a:lvl1pPr marL="350506" indent="-320027" algn="l" rtl="0" eaLnBrk="1" latinLnBrk="0" hangingPunct="1">
        <a:spcBef>
          <a:spcPct val="20000"/>
        </a:spcBef>
        <a:buClr>
          <a:schemeClr val="accent1"/>
        </a:buClr>
        <a:buSzPct val="80000"/>
        <a:buFont typeface="Wingdings 2"/>
        <a:buChar char=""/>
        <a:defRPr kumimoji="0" sz="2500" kern="1200">
          <a:solidFill>
            <a:schemeClr val="tx1"/>
          </a:solidFill>
          <a:latin typeface="+mn-lt"/>
          <a:ea typeface="+mn-ea"/>
          <a:cs typeface="+mn-cs"/>
        </a:defRPr>
      </a:lvl1pPr>
      <a:lvl2pPr marL="601956" indent="-228591" algn="l" rtl="0" eaLnBrk="1" latinLnBrk="0" hangingPunct="1">
        <a:spcBef>
          <a:spcPct val="20000"/>
        </a:spcBef>
        <a:buClr>
          <a:schemeClr val="accent1"/>
        </a:buClr>
        <a:buSzPct val="90000"/>
        <a:buFont typeface="Wingdings 2"/>
        <a:buChar char=""/>
        <a:defRPr kumimoji="0" sz="2167" kern="1200">
          <a:solidFill>
            <a:schemeClr val="tx1"/>
          </a:solidFill>
          <a:latin typeface="+mn-lt"/>
          <a:ea typeface="+mn-ea"/>
          <a:cs typeface="+mn-cs"/>
        </a:defRPr>
      </a:lvl2pPr>
      <a:lvl3pPr marL="838166" indent="-213351" algn="l" rtl="0" eaLnBrk="1" latinLnBrk="0" hangingPunct="1">
        <a:spcBef>
          <a:spcPct val="20000"/>
        </a:spcBef>
        <a:buClr>
          <a:schemeClr val="accent2"/>
        </a:buClr>
        <a:buSzPct val="85000"/>
        <a:buFont typeface="Arial"/>
        <a:buChar char="○"/>
        <a:defRPr kumimoji="0" sz="2000" kern="1200">
          <a:solidFill>
            <a:schemeClr val="tx1"/>
          </a:solidFill>
          <a:latin typeface="+mn-lt"/>
          <a:ea typeface="+mn-ea"/>
          <a:cs typeface="+mn-cs"/>
        </a:defRPr>
      </a:lvl3pPr>
      <a:lvl4pPr marL="1066757" indent="-198112" algn="l" rtl="0" eaLnBrk="1" latinLnBrk="0" hangingPunct="1">
        <a:spcBef>
          <a:spcPct val="20000"/>
        </a:spcBef>
        <a:buClr>
          <a:schemeClr val="accent3"/>
        </a:buClr>
        <a:buSzPct val="90000"/>
        <a:buFont typeface="Wingdings 2"/>
        <a:buChar char=""/>
        <a:defRPr kumimoji="0" sz="1667" kern="1200">
          <a:solidFill>
            <a:schemeClr val="tx1"/>
          </a:solidFill>
          <a:latin typeface="+mn-lt"/>
          <a:ea typeface="+mn-ea"/>
          <a:cs typeface="+mn-cs"/>
        </a:defRPr>
      </a:lvl4pPr>
      <a:lvl5pPr marL="1242010" indent="-152394" algn="l" rtl="0" eaLnBrk="1" latinLnBrk="0" hangingPunct="1">
        <a:spcBef>
          <a:spcPct val="20000"/>
        </a:spcBef>
        <a:buClr>
          <a:schemeClr val="accent4"/>
        </a:buClr>
        <a:buSzPct val="100000"/>
        <a:buFont typeface="Arial"/>
        <a:buChar char="-"/>
        <a:defRPr kumimoji="0" sz="1667" kern="1200">
          <a:solidFill>
            <a:schemeClr val="tx1"/>
          </a:solidFill>
          <a:latin typeface="+mn-lt"/>
          <a:ea typeface="+mn-ea"/>
          <a:cs typeface="+mn-cs"/>
        </a:defRPr>
      </a:lvl5pPr>
      <a:lvl6pPr marL="1417263" indent="-152394" algn="l" rtl="0" eaLnBrk="1" latinLnBrk="0" hangingPunct="1">
        <a:spcBef>
          <a:spcPct val="20000"/>
        </a:spcBef>
        <a:buClr>
          <a:schemeClr val="accent5"/>
        </a:buClr>
        <a:buFont typeface="Arial"/>
        <a:buChar char="-"/>
        <a:defRPr kumimoji="0" sz="1667" kern="1200" baseline="0">
          <a:solidFill>
            <a:schemeClr val="tx1"/>
          </a:solidFill>
          <a:latin typeface="+mn-lt"/>
          <a:ea typeface="+mn-ea"/>
          <a:cs typeface="+mn-cs"/>
        </a:defRPr>
      </a:lvl6pPr>
      <a:lvl7pPr marL="1600136" indent="-152394" algn="l" rtl="0" eaLnBrk="1" latinLnBrk="0" hangingPunct="1">
        <a:spcBef>
          <a:spcPct val="20000"/>
        </a:spcBef>
        <a:buClr>
          <a:schemeClr val="accent6"/>
        </a:buClr>
        <a:buSzPct val="100000"/>
        <a:buFont typeface="Arial"/>
        <a:buChar char="•"/>
        <a:defRPr kumimoji="0" sz="1500" kern="1200" baseline="0">
          <a:solidFill>
            <a:schemeClr val="tx1"/>
          </a:solidFill>
          <a:latin typeface="+mn-lt"/>
          <a:ea typeface="+mn-ea"/>
          <a:cs typeface="+mn-cs"/>
        </a:defRPr>
      </a:lvl7pPr>
      <a:lvl8pPr marL="1783009" indent="-152394" algn="l" rtl="0" eaLnBrk="1" latinLnBrk="0" hangingPunct="1">
        <a:spcBef>
          <a:spcPct val="20000"/>
        </a:spcBef>
        <a:buClr>
          <a:schemeClr val="accent6"/>
        </a:buClr>
        <a:buFont typeface="Arial"/>
        <a:buChar char="▪"/>
        <a:defRPr kumimoji="0" sz="1333" kern="1200">
          <a:solidFill>
            <a:schemeClr val="tx1"/>
          </a:solidFill>
          <a:latin typeface="+mn-lt"/>
          <a:ea typeface="+mn-ea"/>
          <a:cs typeface="+mn-cs"/>
        </a:defRPr>
      </a:lvl8pPr>
      <a:lvl9pPr marL="1943022" indent="-152394" algn="l" rtl="0" eaLnBrk="1" latinLnBrk="0" hangingPunct="1">
        <a:spcBef>
          <a:spcPct val="20000"/>
        </a:spcBef>
        <a:buClr>
          <a:schemeClr val="accent6"/>
        </a:buClr>
        <a:buFont typeface="Arial"/>
        <a:buChar char="•"/>
        <a:defRPr kumimoji="0" sz="1333"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80985" algn="l" rtl="0" eaLnBrk="1" latinLnBrk="0" hangingPunct="1">
        <a:defRPr kumimoji="0" kern="1200">
          <a:solidFill>
            <a:schemeClr val="tx1"/>
          </a:solidFill>
          <a:latin typeface="+mn-lt"/>
          <a:ea typeface="+mn-ea"/>
          <a:cs typeface="+mn-cs"/>
        </a:defRPr>
      </a:lvl2pPr>
      <a:lvl3pPr marL="761970" algn="l" rtl="0" eaLnBrk="1" latinLnBrk="0" hangingPunct="1">
        <a:defRPr kumimoji="0" kern="1200">
          <a:solidFill>
            <a:schemeClr val="tx1"/>
          </a:solidFill>
          <a:latin typeface="+mn-lt"/>
          <a:ea typeface="+mn-ea"/>
          <a:cs typeface="+mn-cs"/>
        </a:defRPr>
      </a:lvl3pPr>
      <a:lvl4pPr marL="1142954" algn="l" rtl="0" eaLnBrk="1" latinLnBrk="0" hangingPunct="1">
        <a:defRPr kumimoji="0" kern="1200">
          <a:solidFill>
            <a:schemeClr val="tx1"/>
          </a:solidFill>
          <a:latin typeface="+mn-lt"/>
          <a:ea typeface="+mn-ea"/>
          <a:cs typeface="+mn-cs"/>
        </a:defRPr>
      </a:lvl4pPr>
      <a:lvl5pPr marL="1523939" algn="l" rtl="0" eaLnBrk="1" latinLnBrk="0" hangingPunct="1">
        <a:defRPr kumimoji="0" kern="1200">
          <a:solidFill>
            <a:schemeClr val="tx1"/>
          </a:solidFill>
          <a:latin typeface="+mn-lt"/>
          <a:ea typeface="+mn-ea"/>
          <a:cs typeface="+mn-cs"/>
        </a:defRPr>
      </a:lvl5pPr>
      <a:lvl6pPr marL="1904924" algn="l" rtl="0" eaLnBrk="1" latinLnBrk="0" hangingPunct="1">
        <a:defRPr kumimoji="0" kern="1200">
          <a:solidFill>
            <a:schemeClr val="tx1"/>
          </a:solidFill>
          <a:latin typeface="+mn-lt"/>
          <a:ea typeface="+mn-ea"/>
          <a:cs typeface="+mn-cs"/>
        </a:defRPr>
      </a:lvl6pPr>
      <a:lvl7pPr marL="2285909" algn="l" rtl="0" eaLnBrk="1" latinLnBrk="0" hangingPunct="1">
        <a:defRPr kumimoji="0" kern="1200">
          <a:solidFill>
            <a:schemeClr val="tx1"/>
          </a:solidFill>
          <a:latin typeface="+mn-lt"/>
          <a:ea typeface="+mn-ea"/>
          <a:cs typeface="+mn-cs"/>
        </a:defRPr>
      </a:lvl7pPr>
      <a:lvl8pPr marL="2666893" algn="l" rtl="0" eaLnBrk="1" latinLnBrk="0" hangingPunct="1">
        <a:defRPr kumimoji="0" kern="1200">
          <a:solidFill>
            <a:schemeClr val="tx1"/>
          </a:solidFill>
          <a:latin typeface="+mn-lt"/>
          <a:ea typeface="+mn-ea"/>
          <a:cs typeface="+mn-cs"/>
        </a:defRPr>
      </a:lvl8pPr>
      <a:lvl9pPr marL="304787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file:////Users/christiane/Library/Group%20Containers/UBF8T346G9.ms/WebArchiveCopyPasteTempFiles/com.microsoft.Word/240_F_599088574_G8Wlf52xeTxgJQFVRppjhgF4ZsI9b47k.jpg" TargetMode="External"/><Relationship Id="rId5" Type="http://schemas.openxmlformats.org/officeDocument/2006/relationships/image" Target="../media/image5.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file:////Users/christiane/Library/Group%20Containers/UBF8T346G9.ms/WebArchiveCopyPasteTempFiles/com.microsoft.Word/240_F_599088574_G8Wlf52xeTxgJQFVRppjhgF4ZsI9b47k.jpg" TargetMode="External"/><Relationship Id="rId5" Type="http://schemas.openxmlformats.org/officeDocument/2006/relationships/image" Target="../media/image5.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5715000"/>
          </a:xfrm>
          <a:prstGeom prst="rect">
            <a:avLst/>
          </a:prstGeom>
          <a:gradFill flip="none" rotWithShape="1">
            <a:gsLst>
              <a:gs pos="0">
                <a:srgbClr val="FF6600"/>
              </a:gs>
              <a:gs pos="100000">
                <a:srgbClr val="FFFFFF"/>
              </a:gs>
            </a:gsLst>
            <a:path path="rect">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500" dirty="0"/>
          </a:p>
        </p:txBody>
      </p:sp>
      <p:sp>
        <p:nvSpPr>
          <p:cNvPr id="7" name="ZoneTexte 6"/>
          <p:cNvSpPr txBox="1"/>
          <p:nvPr/>
        </p:nvSpPr>
        <p:spPr>
          <a:xfrm>
            <a:off x="415638" y="1757493"/>
            <a:ext cx="8332945" cy="3748557"/>
          </a:xfrm>
          <a:prstGeom prst="rect">
            <a:avLst/>
          </a:prstGeom>
          <a:solidFill>
            <a:schemeClr val="accent1">
              <a:lumMod val="75000"/>
            </a:schemeClr>
          </a:solidFill>
        </p:spPr>
        <p:txBody>
          <a:bodyPr wrap="square" rtlCol="0">
            <a:noAutofit/>
          </a:bodyPr>
          <a:lstStyle/>
          <a:p>
            <a:pPr algn="ctr"/>
            <a:br>
              <a:rPr lang="fr-FR" sz="2083" b="1" dirty="0">
                <a:solidFill>
                  <a:schemeClr val="tx2">
                    <a:lumMod val="65000"/>
                    <a:lumOff val="35000"/>
                  </a:schemeClr>
                </a:solidFill>
                <a:latin typeface="Tahoma"/>
                <a:cs typeface="Tahoma"/>
              </a:rPr>
            </a:br>
            <a:r>
              <a:rPr lang="fr-FR" sz="2300" b="1" dirty="0">
                <a:solidFill>
                  <a:schemeClr val="bg2"/>
                </a:solidFill>
                <a:latin typeface="Tahoma"/>
                <a:cs typeface="Tahoma"/>
              </a:rPr>
              <a:t>Plus de 20 ans après le premier rapport de l’APNQL ! Enjeux persistants en logement </a:t>
            </a:r>
          </a:p>
          <a:p>
            <a:pPr algn="ctr"/>
            <a:endParaRPr lang="fr-FR" sz="2300" dirty="0">
              <a:solidFill>
                <a:srgbClr val="000000"/>
              </a:solidFill>
            </a:endParaRPr>
          </a:p>
          <a:p>
            <a:pPr algn="ctr"/>
            <a:r>
              <a:rPr lang="en-CA" sz="2300" b="1" dirty="0">
                <a:solidFill>
                  <a:schemeClr val="bg1"/>
                </a:solidFill>
                <a:latin typeface="Tahoma"/>
                <a:cs typeface="Tahoma"/>
              </a:rPr>
              <a:t>More than 20 Years After the First AFNQL Report! Persistent Issues in Housing   </a:t>
            </a:r>
          </a:p>
          <a:p>
            <a:pPr algn="ctr"/>
            <a:endParaRPr lang="en-CA" sz="2083" b="1" i="1" dirty="0">
              <a:solidFill>
                <a:schemeClr val="bg1"/>
              </a:solidFill>
              <a:latin typeface="Tahoma"/>
              <a:cs typeface="Tahoma"/>
            </a:endParaRPr>
          </a:p>
          <a:p>
            <a:pPr algn="ctr"/>
            <a:r>
              <a:rPr lang="fr-FR" sz="2000" dirty="0">
                <a:solidFill>
                  <a:prstClr val="black"/>
                </a:solidFill>
                <a:latin typeface="Tahoma"/>
                <a:cs typeface="Tahoma"/>
              </a:rPr>
              <a:t>Rencontre régionale sur le logement de l'APNQL – 21-22 novembre 2023</a:t>
            </a:r>
          </a:p>
          <a:p>
            <a:pPr algn="ctr"/>
            <a:endParaRPr lang="fr-FR" sz="2000" dirty="0">
              <a:solidFill>
                <a:prstClr val="black"/>
              </a:solidFill>
              <a:latin typeface="Tahoma"/>
              <a:cs typeface="Tahoma"/>
            </a:endParaRPr>
          </a:p>
          <a:p>
            <a:pPr algn="ctr"/>
            <a:r>
              <a:rPr lang="en-CA" sz="2000" dirty="0">
                <a:solidFill>
                  <a:schemeClr val="bg1"/>
                </a:solidFill>
                <a:latin typeface="Tahoma"/>
                <a:cs typeface="Tahoma"/>
              </a:rPr>
              <a:t>Regional Meeting on Housing of the AFNQL – November 21-22, 2023</a:t>
            </a:r>
            <a:endParaRPr lang="en-CA" sz="2000" dirty="0">
              <a:solidFill>
                <a:schemeClr val="bg1"/>
              </a:solidFill>
            </a:endParaRPr>
          </a:p>
          <a:p>
            <a:pPr algn="ctr">
              <a:spcBef>
                <a:spcPts val="833"/>
              </a:spcBef>
            </a:pPr>
            <a:endParaRPr lang="fr-FR" sz="1333" dirty="0">
              <a:solidFill>
                <a:srgbClr val="000000"/>
              </a:solidFill>
            </a:endParaRPr>
          </a:p>
        </p:txBody>
      </p:sp>
      <p:pic>
        <p:nvPicPr>
          <p:cNvPr id="11" name="Picture 2" descr="P:\HD-750\À ne pas détruire 08-01-2014\Cours 3000–3099\3000–3049\3035-APNQL, assemb.gén.annuelle juin 2015\PPT\stri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312290" y="1253493"/>
            <a:ext cx="8519419" cy="504000"/>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Image 1" descr="Une image contenant texte, capture d’écran, Police&#10;&#10;Description générée automatiquement">
            <a:extLst>
              <a:ext uri="{FF2B5EF4-FFF2-40B4-BE49-F238E27FC236}">
                <a16:creationId xmlns:a16="http://schemas.microsoft.com/office/drawing/2014/main" id="{6B11EC44-7A02-8F0F-8182-8C1DFF873AC4}"/>
              </a:ext>
            </a:extLst>
          </p:cNvPr>
          <p:cNvPicPr>
            <a:picLocks noChangeAspect="1"/>
          </p:cNvPicPr>
          <p:nvPr/>
        </p:nvPicPr>
        <p:blipFill>
          <a:blip r:embed="rId4"/>
          <a:stretch>
            <a:fillRect/>
          </a:stretch>
        </p:blipFill>
        <p:spPr>
          <a:xfrm>
            <a:off x="1800000" y="158228"/>
            <a:ext cx="5544000" cy="1059640"/>
          </a:xfrm>
          <a:prstGeom prst="rect">
            <a:avLst/>
          </a:prstGeom>
        </p:spPr>
      </p:pic>
    </p:spTree>
    <p:extLst>
      <p:ext uri="{BB962C8B-B14F-4D97-AF65-F5344CB8AC3E}">
        <p14:creationId xmlns:p14="http://schemas.microsoft.com/office/powerpoint/2010/main" val="2381458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909" y="1479494"/>
            <a:ext cx="7060749" cy="4235506"/>
          </a:xfrm>
          <a:prstGeom prst="rect">
            <a:avLst/>
          </a:prstGeom>
        </p:spPr>
        <p:txBody>
          <a:bodyPr wrap="square" anchor="t">
            <a:noAutofit/>
          </a:bodyPr>
          <a:lstStyle/>
          <a:p>
            <a:pPr marL="261927" indent="-253990"/>
            <a:r>
              <a:rPr lang="fr-FR" sz="2000" dirty="0">
                <a:solidFill>
                  <a:srgbClr val="000000"/>
                </a:solidFill>
                <a:latin typeface="Tahoma"/>
                <a:cs typeface="Tahoma"/>
              </a:rPr>
              <a:t>	</a:t>
            </a:r>
            <a:endParaRPr lang="en-CA" sz="1500" dirty="0">
              <a:solidFill>
                <a:schemeClr val="bg1"/>
              </a:solidFill>
              <a:latin typeface="Tahoma"/>
              <a:cs typeface="Tahoma"/>
            </a:endParaRPr>
          </a:p>
        </p:txBody>
      </p:sp>
      <p:sp>
        <p:nvSpPr>
          <p:cNvPr id="7" name="Titre 1">
            <a:extLst>
              <a:ext uri="{FF2B5EF4-FFF2-40B4-BE49-F238E27FC236}">
                <a16:creationId xmlns:a16="http://schemas.microsoft.com/office/drawing/2014/main" id="{7748D30C-90E5-674C-9147-E222D022E940}"/>
              </a:ext>
            </a:extLst>
          </p:cNvPr>
          <p:cNvSpPr txBox="1">
            <a:spLocks/>
          </p:cNvSpPr>
          <p:nvPr/>
        </p:nvSpPr>
        <p:spPr>
          <a:xfrm>
            <a:off x="0" y="0"/>
            <a:ext cx="9144000" cy="986400"/>
          </a:xfrm>
          <a:prstGeom prst="rect">
            <a:avLst/>
          </a:prstGeom>
          <a:solidFill>
            <a:schemeClr val="bg1">
              <a:lumMod val="65000"/>
            </a:schemeClr>
          </a:solidFill>
          <a:ln>
            <a:noFill/>
          </a:ln>
        </p:spPr>
        <p:txBody>
          <a:bodyPr vert="horz" wrap="square" lIns="0" tIns="0" rIns="0" bIns="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150806"/>
            <a:r>
              <a:rPr lang="fr-FR" sz="2400" b="1" dirty="0">
                <a:solidFill>
                  <a:srgbClr val="000000"/>
                </a:solidFill>
                <a:latin typeface="Tahoma"/>
                <a:ea typeface="+mn-ea"/>
                <a:cs typeface="Tahoma"/>
              </a:rPr>
              <a:t>Chef Ghislain Picard, septembre 2022</a:t>
            </a:r>
            <a:br>
              <a:rPr lang="fr-FR" sz="2400" b="1" dirty="0">
                <a:solidFill>
                  <a:srgbClr val="000000"/>
                </a:solidFill>
                <a:latin typeface="Tahoma"/>
                <a:ea typeface="+mn-ea"/>
                <a:cs typeface="Tahoma"/>
              </a:rPr>
            </a:br>
            <a:r>
              <a:rPr lang="en-CA" sz="2400" b="1" dirty="0">
                <a:solidFill>
                  <a:schemeClr val="bg1"/>
                </a:solidFill>
                <a:latin typeface="Tahoma"/>
                <a:ea typeface="+mn-ea"/>
                <a:cs typeface="Tahoma"/>
              </a:rPr>
              <a:t>Chief </a:t>
            </a:r>
            <a:r>
              <a:rPr lang="en-CA" sz="2400" b="1" dirty="0" err="1">
                <a:solidFill>
                  <a:schemeClr val="bg1"/>
                </a:solidFill>
                <a:latin typeface="Tahoma"/>
                <a:ea typeface="+mn-ea"/>
                <a:cs typeface="Tahoma"/>
              </a:rPr>
              <a:t>Ghislain</a:t>
            </a:r>
            <a:r>
              <a:rPr lang="en-CA" sz="2400" b="1" dirty="0">
                <a:solidFill>
                  <a:schemeClr val="bg1"/>
                </a:solidFill>
                <a:latin typeface="Tahoma"/>
                <a:ea typeface="+mn-ea"/>
                <a:cs typeface="Tahoma"/>
              </a:rPr>
              <a:t> Picard, September 2022</a:t>
            </a:r>
          </a:p>
        </p:txBody>
      </p:sp>
      <p:pic>
        <p:nvPicPr>
          <p:cNvPr id="10" name="Picture 2" descr="P:\HD-750\À ne pas détruire 08-01-2014\Cours 3000–3099\3000–3049\3035-APNQL, assemb.gén.annuelle juin 2015\PPT\strip.jpg">
            <a:extLst>
              <a:ext uri="{FF2B5EF4-FFF2-40B4-BE49-F238E27FC236}">
                <a16:creationId xmlns:a16="http://schemas.microsoft.com/office/drawing/2014/main" id="{F87E530F-F617-AA4B-AD5A-D90FA51CD6E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0" y="951805"/>
            <a:ext cx="9144000" cy="34236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F9AA3FDB-E997-CEDC-DA7F-2ADC3BF922C1}"/>
              </a:ext>
            </a:extLst>
          </p:cNvPr>
          <p:cNvSpPr txBox="1"/>
          <p:nvPr/>
        </p:nvSpPr>
        <p:spPr>
          <a:xfrm>
            <a:off x="118753" y="1938205"/>
            <a:ext cx="8892639" cy="2964401"/>
          </a:xfrm>
          <a:prstGeom prst="rect">
            <a:avLst/>
          </a:prstGeom>
          <a:noFill/>
        </p:spPr>
        <p:txBody>
          <a:bodyPr wrap="square" lIns="90000" rtlCol="0">
            <a:noAutofit/>
          </a:bodyPr>
          <a:lstStyle/>
          <a:p>
            <a:pPr algn="ctr"/>
            <a:r>
              <a:rPr lang="fr-CA" sz="2400" b="1" dirty="0">
                <a:solidFill>
                  <a:srgbClr val="000000"/>
                </a:solidFill>
                <a:latin typeface="Tahoma"/>
                <a:cs typeface="Tahoma"/>
              </a:rPr>
              <a:t>« Plus de 20 ans après la publication du premier rapport de l’APNQL sur les besoins en logement, quels sont </a:t>
            </a:r>
          </a:p>
          <a:p>
            <a:pPr algn="ctr"/>
            <a:r>
              <a:rPr lang="fr-CA" sz="2400" b="1" dirty="0">
                <a:solidFill>
                  <a:srgbClr val="000000"/>
                </a:solidFill>
                <a:latin typeface="Tahoma"/>
                <a:cs typeface="Tahoma"/>
              </a:rPr>
              <a:t>les enjeux en logement qui subsistent dans </a:t>
            </a:r>
            <a:br>
              <a:rPr lang="fr-CA" sz="2400" b="1" dirty="0">
                <a:solidFill>
                  <a:srgbClr val="000000"/>
                </a:solidFill>
                <a:latin typeface="Tahoma"/>
                <a:cs typeface="Tahoma"/>
              </a:rPr>
            </a:br>
            <a:r>
              <a:rPr lang="fr-CA" sz="2400" b="1" dirty="0">
                <a:solidFill>
                  <a:srgbClr val="000000"/>
                </a:solidFill>
                <a:latin typeface="Tahoma"/>
                <a:cs typeface="Tahoma"/>
              </a:rPr>
              <a:t>les communautés ? »</a:t>
            </a:r>
          </a:p>
          <a:p>
            <a:pPr algn="ctr"/>
            <a:endParaRPr lang="fr-CA" sz="2400" b="1" dirty="0">
              <a:solidFill>
                <a:srgbClr val="000000"/>
              </a:solidFill>
              <a:latin typeface="Tahoma"/>
              <a:cs typeface="Tahoma"/>
            </a:endParaRPr>
          </a:p>
          <a:p>
            <a:pPr algn="ctr"/>
            <a:r>
              <a:rPr lang="en-CA" sz="2400" b="1" dirty="0">
                <a:solidFill>
                  <a:schemeClr val="bg1"/>
                </a:solidFill>
                <a:latin typeface="Tahoma"/>
                <a:cs typeface="Tahoma"/>
              </a:rPr>
              <a:t>"More than 20 years after the publication of the first AFNQL housing needs report, what housing issues remain in the communities?"</a:t>
            </a:r>
          </a:p>
        </p:txBody>
      </p:sp>
      <p:pic>
        <p:nvPicPr>
          <p:cNvPr id="5" name="Image 4">
            <a:extLst>
              <a:ext uri="{FF2B5EF4-FFF2-40B4-BE49-F238E27FC236}">
                <a16:creationId xmlns:a16="http://schemas.microsoft.com/office/drawing/2014/main" id="{52FD38B9-935A-210C-A442-DED6D3C7C3FE}"/>
              </a:ext>
            </a:extLst>
          </p:cNvPr>
          <p:cNvPicPr>
            <a:picLocks noChangeAspect="1"/>
          </p:cNvPicPr>
          <p:nvPr/>
        </p:nvPicPr>
        <p:blipFill rotWithShape="1">
          <a:blip r:embed="rId4"/>
          <a:srcRect l="7026" r="67416"/>
          <a:stretch/>
        </p:blipFill>
        <p:spPr bwMode="auto">
          <a:xfrm>
            <a:off x="8081117" y="30080"/>
            <a:ext cx="930275" cy="8916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242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909" y="1479494"/>
            <a:ext cx="7060749" cy="4235506"/>
          </a:xfrm>
          <a:prstGeom prst="rect">
            <a:avLst/>
          </a:prstGeom>
        </p:spPr>
        <p:txBody>
          <a:bodyPr wrap="square" anchor="t">
            <a:noAutofit/>
          </a:bodyPr>
          <a:lstStyle/>
          <a:p>
            <a:pPr marL="261927" indent="-253990"/>
            <a:r>
              <a:rPr lang="fr-FR" sz="2000" dirty="0">
                <a:solidFill>
                  <a:srgbClr val="000000"/>
                </a:solidFill>
                <a:latin typeface="Tahoma"/>
                <a:cs typeface="Tahoma"/>
              </a:rPr>
              <a:t>	</a:t>
            </a:r>
            <a:endParaRPr lang="en-CA" sz="1500" dirty="0">
              <a:solidFill>
                <a:schemeClr val="bg1"/>
              </a:solidFill>
              <a:latin typeface="Tahoma"/>
              <a:cs typeface="Tahoma"/>
            </a:endParaRPr>
          </a:p>
        </p:txBody>
      </p:sp>
      <p:sp>
        <p:nvSpPr>
          <p:cNvPr id="7" name="Titre 1">
            <a:extLst>
              <a:ext uri="{FF2B5EF4-FFF2-40B4-BE49-F238E27FC236}">
                <a16:creationId xmlns:a16="http://schemas.microsoft.com/office/drawing/2014/main" id="{7748D30C-90E5-674C-9147-E222D022E940}"/>
              </a:ext>
            </a:extLst>
          </p:cNvPr>
          <p:cNvSpPr txBox="1">
            <a:spLocks/>
          </p:cNvSpPr>
          <p:nvPr/>
        </p:nvSpPr>
        <p:spPr>
          <a:xfrm>
            <a:off x="0" y="0"/>
            <a:ext cx="9144000" cy="986400"/>
          </a:xfrm>
          <a:prstGeom prst="rect">
            <a:avLst/>
          </a:prstGeom>
          <a:solidFill>
            <a:schemeClr val="bg1">
              <a:lumMod val="65000"/>
            </a:schemeClr>
          </a:solidFill>
          <a:ln>
            <a:noFill/>
          </a:ln>
        </p:spPr>
        <p:txBody>
          <a:bodyPr vert="horz" wrap="square" lIns="0" tIns="0" rIns="0" bIns="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150806"/>
            <a:r>
              <a:rPr lang="fr-FR" sz="2400" b="1" dirty="0">
                <a:solidFill>
                  <a:srgbClr val="000000"/>
                </a:solidFill>
                <a:latin typeface="Tahoma"/>
                <a:ea typeface="+mn-ea"/>
                <a:cs typeface="Tahoma"/>
              </a:rPr>
              <a:t>Rapport sur les besoins en logement</a:t>
            </a:r>
            <a:br>
              <a:rPr lang="fr-FR" sz="2400" b="1" dirty="0">
                <a:solidFill>
                  <a:srgbClr val="000000"/>
                </a:solidFill>
                <a:latin typeface="Tahoma"/>
                <a:ea typeface="+mn-ea"/>
                <a:cs typeface="Tahoma"/>
              </a:rPr>
            </a:br>
            <a:r>
              <a:rPr lang="en-CA" sz="2400" b="1" dirty="0">
                <a:solidFill>
                  <a:schemeClr val="bg1"/>
                </a:solidFill>
                <a:latin typeface="Tahoma"/>
                <a:ea typeface="+mn-ea"/>
                <a:cs typeface="Tahoma"/>
              </a:rPr>
              <a:t>Housing Needs Report</a:t>
            </a:r>
          </a:p>
        </p:txBody>
      </p:sp>
      <p:pic>
        <p:nvPicPr>
          <p:cNvPr id="3" name="Image 2">
            <a:extLst>
              <a:ext uri="{FF2B5EF4-FFF2-40B4-BE49-F238E27FC236}">
                <a16:creationId xmlns:a16="http://schemas.microsoft.com/office/drawing/2014/main" id="{027092FB-E094-5B1A-37F8-7C1E71F0F69A}"/>
              </a:ext>
            </a:extLst>
          </p:cNvPr>
          <p:cNvPicPr>
            <a:picLocks noChangeAspect="1"/>
          </p:cNvPicPr>
          <p:nvPr/>
        </p:nvPicPr>
        <p:blipFill rotWithShape="1">
          <a:blip r:embed="rId3"/>
          <a:srcRect l="5859" t="5483" r="3905" b="2845"/>
          <a:stretch/>
        </p:blipFill>
        <p:spPr bwMode="auto">
          <a:xfrm>
            <a:off x="3060000" y="1443002"/>
            <a:ext cx="3024000" cy="4044042"/>
          </a:xfrm>
          <a:prstGeom prst="rect">
            <a:avLst/>
          </a:prstGeom>
          <a:ln>
            <a:noFill/>
          </a:ln>
          <a:extLst>
            <a:ext uri="{53640926-AAD7-44D8-BBD7-CCE9431645EC}">
              <a14:shadowObscured xmlns:a14="http://schemas.microsoft.com/office/drawing/2010/main"/>
            </a:ext>
          </a:extLst>
        </p:spPr>
      </p:pic>
      <p:pic>
        <p:nvPicPr>
          <p:cNvPr id="5" name="Picture 2" descr="P:\HD-750\À ne pas détruire 08-01-2014\Cours 3000–3099\3000–3049\3035-APNQL, assemb.gén.annuelle juin 2015\PPT\strip.jpg">
            <a:extLst>
              <a:ext uri="{FF2B5EF4-FFF2-40B4-BE49-F238E27FC236}">
                <a16:creationId xmlns:a16="http://schemas.microsoft.com/office/drawing/2014/main" id="{0A9032BA-7FB2-FFAD-CA51-99C594F2EB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0" y="951805"/>
            <a:ext cx="9144000" cy="34236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Image 5">
            <a:extLst>
              <a:ext uri="{FF2B5EF4-FFF2-40B4-BE49-F238E27FC236}">
                <a16:creationId xmlns:a16="http://schemas.microsoft.com/office/drawing/2014/main" id="{BC43CB4E-4AD5-E4FC-3EB4-3395F094F2E9}"/>
              </a:ext>
            </a:extLst>
          </p:cNvPr>
          <p:cNvPicPr>
            <a:picLocks noChangeAspect="1"/>
          </p:cNvPicPr>
          <p:nvPr/>
        </p:nvPicPr>
        <p:blipFill rotWithShape="1">
          <a:blip r:embed="rId5"/>
          <a:srcRect l="7026" r="67416"/>
          <a:stretch/>
        </p:blipFill>
        <p:spPr bwMode="auto">
          <a:xfrm>
            <a:off x="8081117" y="30080"/>
            <a:ext cx="930275" cy="8916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9033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909" y="1479494"/>
            <a:ext cx="7060749" cy="4235506"/>
          </a:xfrm>
          <a:prstGeom prst="rect">
            <a:avLst/>
          </a:prstGeom>
        </p:spPr>
        <p:txBody>
          <a:bodyPr wrap="square" anchor="t">
            <a:noAutofit/>
          </a:bodyPr>
          <a:lstStyle/>
          <a:p>
            <a:pPr marL="261927" indent="-253990"/>
            <a:r>
              <a:rPr lang="fr-FR" sz="2000" dirty="0">
                <a:solidFill>
                  <a:srgbClr val="000000"/>
                </a:solidFill>
                <a:latin typeface="Tahoma"/>
                <a:cs typeface="Tahoma"/>
              </a:rPr>
              <a:t>	</a:t>
            </a:r>
            <a:endParaRPr lang="en-CA" sz="1500" dirty="0">
              <a:solidFill>
                <a:schemeClr val="bg1"/>
              </a:solidFill>
              <a:latin typeface="Tahoma"/>
              <a:cs typeface="Tahoma"/>
            </a:endParaRPr>
          </a:p>
        </p:txBody>
      </p:sp>
      <p:sp>
        <p:nvSpPr>
          <p:cNvPr id="7" name="Titre 1">
            <a:extLst>
              <a:ext uri="{FF2B5EF4-FFF2-40B4-BE49-F238E27FC236}">
                <a16:creationId xmlns:a16="http://schemas.microsoft.com/office/drawing/2014/main" id="{7748D30C-90E5-674C-9147-E222D022E940}"/>
              </a:ext>
            </a:extLst>
          </p:cNvPr>
          <p:cNvSpPr txBox="1">
            <a:spLocks/>
          </p:cNvSpPr>
          <p:nvPr/>
        </p:nvSpPr>
        <p:spPr>
          <a:xfrm>
            <a:off x="0" y="5524"/>
            <a:ext cx="9143999" cy="986400"/>
          </a:xfrm>
          <a:prstGeom prst="rect">
            <a:avLst/>
          </a:prstGeom>
          <a:solidFill>
            <a:schemeClr val="bg1">
              <a:lumMod val="65000"/>
            </a:schemeClr>
          </a:solidFill>
          <a:ln>
            <a:noFill/>
          </a:ln>
        </p:spPr>
        <p:txBody>
          <a:bodyPr vert="horz" wrap="square" lIns="0" tIns="0" rIns="0" bIns="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150806"/>
            <a:r>
              <a:rPr lang="fr-FR" sz="2400" b="1" dirty="0">
                <a:solidFill>
                  <a:srgbClr val="000000"/>
                </a:solidFill>
                <a:latin typeface="Tahoma"/>
                <a:ea typeface="+mn-ea"/>
                <a:cs typeface="Tahoma"/>
              </a:rPr>
              <a:t>Comment évaluer la situation ?</a:t>
            </a:r>
            <a:br>
              <a:rPr lang="fr-FR" sz="2400" b="1" dirty="0">
                <a:solidFill>
                  <a:srgbClr val="000000"/>
                </a:solidFill>
                <a:latin typeface="Tahoma"/>
                <a:ea typeface="+mn-ea"/>
                <a:cs typeface="Tahoma"/>
              </a:rPr>
            </a:br>
            <a:r>
              <a:rPr lang="en-CA" sz="2400" b="1" dirty="0">
                <a:solidFill>
                  <a:schemeClr val="bg1"/>
                </a:solidFill>
                <a:latin typeface="Tahoma"/>
                <a:ea typeface="+mn-ea"/>
                <a:cs typeface="Tahoma"/>
              </a:rPr>
              <a:t>How to Assess the Situation?</a:t>
            </a:r>
          </a:p>
        </p:txBody>
      </p:sp>
      <p:sp>
        <p:nvSpPr>
          <p:cNvPr id="2" name="ZoneTexte 1">
            <a:extLst>
              <a:ext uri="{FF2B5EF4-FFF2-40B4-BE49-F238E27FC236}">
                <a16:creationId xmlns:a16="http://schemas.microsoft.com/office/drawing/2014/main" id="{8B5EBFD2-0BD7-B2E1-8E37-6DE024079507}"/>
              </a:ext>
            </a:extLst>
          </p:cNvPr>
          <p:cNvSpPr txBox="1"/>
          <p:nvPr/>
        </p:nvSpPr>
        <p:spPr>
          <a:xfrm>
            <a:off x="99053" y="1285692"/>
            <a:ext cx="8773886" cy="707886"/>
          </a:xfrm>
          <a:prstGeom prst="rect">
            <a:avLst/>
          </a:prstGeom>
          <a:noFill/>
        </p:spPr>
        <p:txBody>
          <a:bodyPr wrap="square" rtlCol="0">
            <a:spAutoFit/>
          </a:bodyPr>
          <a:lstStyle/>
          <a:p>
            <a:r>
              <a:rPr lang="fr-FR" sz="2000" b="1" dirty="0">
                <a:solidFill>
                  <a:srgbClr val="000000"/>
                </a:solidFill>
                <a:latin typeface="Tahoma"/>
                <a:cs typeface="Tahoma"/>
              </a:rPr>
              <a:t>Portrait quantitatif – données, statistiques</a:t>
            </a:r>
            <a:br>
              <a:rPr lang="fr-FR" sz="2000" b="1" dirty="0">
                <a:solidFill>
                  <a:srgbClr val="000000"/>
                </a:solidFill>
                <a:latin typeface="Tahoma"/>
                <a:cs typeface="Tahoma"/>
              </a:rPr>
            </a:br>
            <a:r>
              <a:rPr lang="en-CA" sz="2000" b="1" dirty="0">
                <a:solidFill>
                  <a:schemeClr val="bg1"/>
                </a:solidFill>
                <a:latin typeface="Tahoma"/>
                <a:cs typeface="Tahoma"/>
              </a:rPr>
              <a:t>Quantitative Portrait – Data, Statistics</a:t>
            </a:r>
          </a:p>
        </p:txBody>
      </p:sp>
      <p:sp>
        <p:nvSpPr>
          <p:cNvPr id="6" name="ZoneTexte 5">
            <a:extLst>
              <a:ext uri="{FF2B5EF4-FFF2-40B4-BE49-F238E27FC236}">
                <a16:creationId xmlns:a16="http://schemas.microsoft.com/office/drawing/2014/main" id="{78875E67-8BDC-E38B-64D0-22CF48B16B80}"/>
              </a:ext>
            </a:extLst>
          </p:cNvPr>
          <p:cNvSpPr txBox="1"/>
          <p:nvPr/>
        </p:nvSpPr>
        <p:spPr>
          <a:xfrm>
            <a:off x="144330" y="2178899"/>
            <a:ext cx="8607631" cy="3412856"/>
          </a:xfrm>
          <a:prstGeom prst="rect">
            <a:avLst/>
          </a:prstGeom>
          <a:noFill/>
        </p:spPr>
        <p:txBody>
          <a:bodyPr wrap="square" rtlCol="0">
            <a:noAutofit/>
          </a:bodyPr>
          <a:lstStyle/>
          <a:p>
            <a:r>
              <a:rPr lang="fr-FR" sz="2000" b="1" dirty="0">
                <a:solidFill>
                  <a:srgbClr val="000000"/>
                </a:solidFill>
                <a:latin typeface="Tahoma"/>
                <a:cs typeface="Tahoma"/>
              </a:rPr>
              <a:t>Au-delà du quantitatif!</a:t>
            </a:r>
          </a:p>
          <a:p>
            <a:r>
              <a:rPr lang="fr-CA" sz="1600" dirty="0">
                <a:solidFill>
                  <a:srgbClr val="000000"/>
                </a:solidFill>
                <a:latin typeface="Tahoma"/>
                <a:cs typeface="Tahoma"/>
              </a:rPr>
              <a:t>Ce que les chiffres ne révèlent pas</a:t>
            </a:r>
          </a:p>
          <a:p>
            <a:r>
              <a:rPr lang="fr-CA" sz="1600" dirty="0">
                <a:solidFill>
                  <a:srgbClr val="000000"/>
                </a:solidFill>
                <a:latin typeface="Tahoma"/>
                <a:cs typeface="Tahoma"/>
              </a:rPr>
              <a:t>La situation telle que vécue dans les communautés</a:t>
            </a:r>
          </a:p>
          <a:p>
            <a:r>
              <a:rPr lang="fr-CA" sz="1600" dirty="0">
                <a:solidFill>
                  <a:srgbClr val="000000"/>
                </a:solidFill>
                <a:latin typeface="Tahoma"/>
                <a:cs typeface="Tahoma"/>
              </a:rPr>
              <a:t>Qu’est-ce qui s’est amélioré / détérioré ?</a:t>
            </a:r>
          </a:p>
          <a:p>
            <a:r>
              <a:rPr lang="fr-CA" sz="1600" dirty="0">
                <a:solidFill>
                  <a:srgbClr val="000000"/>
                </a:solidFill>
                <a:latin typeface="Tahoma"/>
                <a:cs typeface="Tahoma"/>
              </a:rPr>
              <a:t>Les nouveaux défis en logement ?</a:t>
            </a:r>
          </a:p>
          <a:p>
            <a:r>
              <a:rPr lang="fr-CA" sz="1600" dirty="0">
                <a:solidFill>
                  <a:srgbClr val="000000"/>
                </a:solidFill>
                <a:latin typeface="Tahoma"/>
                <a:cs typeface="Tahoma"/>
              </a:rPr>
              <a:t>…</a:t>
            </a:r>
          </a:p>
          <a:p>
            <a:endParaRPr lang="en-CA" sz="1000" b="1" dirty="0">
              <a:solidFill>
                <a:schemeClr val="bg1"/>
              </a:solidFill>
              <a:latin typeface="Tahoma"/>
              <a:cs typeface="Tahoma"/>
            </a:endParaRPr>
          </a:p>
          <a:p>
            <a:r>
              <a:rPr lang="en-CA" sz="2000" b="1" dirty="0">
                <a:solidFill>
                  <a:schemeClr val="bg1"/>
                </a:solidFill>
                <a:latin typeface="Tahoma"/>
                <a:cs typeface="Tahoma"/>
              </a:rPr>
              <a:t>Beyond the quantitative!</a:t>
            </a:r>
            <a:endParaRPr lang="fr-CA" sz="2000" dirty="0">
              <a:solidFill>
                <a:srgbClr val="000000"/>
              </a:solidFill>
              <a:latin typeface="Tahoma"/>
              <a:cs typeface="Tahoma"/>
            </a:endParaRPr>
          </a:p>
          <a:p>
            <a:r>
              <a:rPr lang="en-CA" sz="1600" dirty="0">
                <a:solidFill>
                  <a:schemeClr val="bg1"/>
                </a:solidFill>
                <a:latin typeface="Tahoma"/>
                <a:cs typeface="Tahoma"/>
              </a:rPr>
              <a:t>What the numbers don't reveal</a:t>
            </a:r>
          </a:p>
          <a:p>
            <a:r>
              <a:rPr lang="en-CA" sz="1600" dirty="0">
                <a:solidFill>
                  <a:schemeClr val="bg1"/>
                </a:solidFill>
                <a:latin typeface="Tahoma"/>
                <a:cs typeface="Tahoma"/>
              </a:rPr>
              <a:t>The situation as experienced in the communities</a:t>
            </a:r>
          </a:p>
          <a:p>
            <a:r>
              <a:rPr lang="en-CA" sz="1600" dirty="0">
                <a:solidFill>
                  <a:schemeClr val="bg1"/>
                </a:solidFill>
                <a:latin typeface="Tahoma"/>
                <a:cs typeface="Tahoma"/>
              </a:rPr>
              <a:t>What has improved / worsened?</a:t>
            </a:r>
          </a:p>
          <a:p>
            <a:r>
              <a:rPr lang="en-CA" sz="1600" dirty="0">
                <a:solidFill>
                  <a:schemeClr val="bg1"/>
                </a:solidFill>
                <a:latin typeface="Tahoma"/>
                <a:cs typeface="Tahoma"/>
              </a:rPr>
              <a:t>New challenges in housing?</a:t>
            </a:r>
          </a:p>
          <a:p>
            <a:r>
              <a:rPr lang="en-CA" sz="1600" dirty="0">
                <a:solidFill>
                  <a:schemeClr val="bg1"/>
                </a:solidFill>
                <a:latin typeface="Tahoma"/>
                <a:cs typeface="Tahoma"/>
              </a:rPr>
              <a:t>…</a:t>
            </a:r>
          </a:p>
        </p:txBody>
      </p:sp>
      <p:pic>
        <p:nvPicPr>
          <p:cNvPr id="5" name="Picture 2" descr="P:\HD-750\À ne pas détruire 08-01-2014\Cours 3000–3099\3000–3049\3035-APNQL, assemb.gén.annuelle juin 2015\PPT\strip.jpg">
            <a:extLst>
              <a:ext uri="{FF2B5EF4-FFF2-40B4-BE49-F238E27FC236}">
                <a16:creationId xmlns:a16="http://schemas.microsoft.com/office/drawing/2014/main" id="{C4CDD919-D100-5DBB-91A9-894494FBA4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0" y="951805"/>
            <a:ext cx="9144000" cy="34236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93202253-5B49-6204-F28B-0F8E76E50665}"/>
              </a:ext>
            </a:extLst>
          </p:cNvPr>
          <p:cNvPicPr>
            <a:picLocks noChangeAspect="1"/>
          </p:cNvPicPr>
          <p:nvPr/>
        </p:nvPicPr>
        <p:blipFill rotWithShape="1">
          <a:blip r:embed="rId4"/>
          <a:srcRect l="7026" r="67416"/>
          <a:stretch/>
        </p:blipFill>
        <p:spPr bwMode="auto">
          <a:xfrm>
            <a:off x="8081117" y="30080"/>
            <a:ext cx="930275" cy="8916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6969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909" y="1479494"/>
            <a:ext cx="7060749" cy="4235506"/>
          </a:xfrm>
          <a:prstGeom prst="rect">
            <a:avLst/>
          </a:prstGeom>
        </p:spPr>
        <p:txBody>
          <a:bodyPr wrap="square" anchor="t">
            <a:noAutofit/>
          </a:bodyPr>
          <a:lstStyle/>
          <a:p>
            <a:pPr marL="261927" indent="-253990"/>
            <a:r>
              <a:rPr lang="fr-FR" sz="2000" dirty="0">
                <a:solidFill>
                  <a:srgbClr val="000000"/>
                </a:solidFill>
                <a:latin typeface="Tahoma"/>
                <a:cs typeface="Tahoma"/>
              </a:rPr>
              <a:t>	</a:t>
            </a:r>
            <a:endParaRPr lang="en-CA" sz="1500" dirty="0">
              <a:solidFill>
                <a:schemeClr val="bg1"/>
              </a:solidFill>
              <a:latin typeface="Tahoma"/>
              <a:cs typeface="Tahoma"/>
            </a:endParaRPr>
          </a:p>
        </p:txBody>
      </p:sp>
      <p:sp>
        <p:nvSpPr>
          <p:cNvPr id="7" name="Titre 1">
            <a:extLst>
              <a:ext uri="{FF2B5EF4-FFF2-40B4-BE49-F238E27FC236}">
                <a16:creationId xmlns:a16="http://schemas.microsoft.com/office/drawing/2014/main" id="{7748D30C-90E5-674C-9147-E222D022E940}"/>
              </a:ext>
            </a:extLst>
          </p:cNvPr>
          <p:cNvSpPr txBox="1">
            <a:spLocks/>
          </p:cNvSpPr>
          <p:nvPr/>
        </p:nvSpPr>
        <p:spPr>
          <a:xfrm>
            <a:off x="0" y="0"/>
            <a:ext cx="9144000" cy="987645"/>
          </a:xfrm>
          <a:prstGeom prst="rect">
            <a:avLst/>
          </a:prstGeom>
          <a:solidFill>
            <a:schemeClr val="bg1">
              <a:lumMod val="65000"/>
            </a:schemeClr>
          </a:solidFill>
          <a:ln>
            <a:noFill/>
          </a:ln>
        </p:spPr>
        <p:txBody>
          <a:bodyPr vert="horz" wrap="square" lIns="0" tIns="0" rIns="0" bIns="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150806"/>
            <a:r>
              <a:rPr lang="fr-FR" sz="2400" b="1" dirty="0">
                <a:solidFill>
                  <a:srgbClr val="000000"/>
                </a:solidFill>
                <a:latin typeface="Tahoma"/>
                <a:ea typeface="+mn-ea"/>
                <a:cs typeface="Tahoma"/>
              </a:rPr>
              <a:t>Des reculs sont observés</a:t>
            </a:r>
            <a:br>
              <a:rPr lang="fr-FR" sz="2400" b="1" dirty="0">
                <a:solidFill>
                  <a:srgbClr val="000000"/>
                </a:solidFill>
                <a:latin typeface="Tahoma"/>
                <a:ea typeface="+mn-ea"/>
                <a:cs typeface="Tahoma"/>
              </a:rPr>
            </a:br>
            <a:r>
              <a:rPr lang="en-CA" sz="2400" b="1" dirty="0">
                <a:solidFill>
                  <a:schemeClr val="bg1"/>
                </a:solidFill>
                <a:latin typeface="Tahoma"/>
                <a:ea typeface="+mn-ea"/>
                <a:cs typeface="Tahoma"/>
              </a:rPr>
              <a:t>Setbacks are Observed</a:t>
            </a:r>
          </a:p>
        </p:txBody>
      </p:sp>
      <p:sp>
        <p:nvSpPr>
          <p:cNvPr id="8" name="ZoneTexte 7">
            <a:extLst>
              <a:ext uri="{FF2B5EF4-FFF2-40B4-BE49-F238E27FC236}">
                <a16:creationId xmlns:a16="http://schemas.microsoft.com/office/drawing/2014/main" id="{EAC404E1-02A2-7FEA-59E7-ABD68F3FB0A7}"/>
              </a:ext>
            </a:extLst>
          </p:cNvPr>
          <p:cNvSpPr txBox="1"/>
          <p:nvPr/>
        </p:nvSpPr>
        <p:spPr>
          <a:xfrm>
            <a:off x="154378" y="1551399"/>
            <a:ext cx="8395855" cy="3683060"/>
          </a:xfrm>
          <a:prstGeom prst="rect">
            <a:avLst/>
          </a:prstGeom>
          <a:noFill/>
        </p:spPr>
        <p:txBody>
          <a:bodyPr wrap="square" rtlCol="0">
            <a:spAutoFit/>
          </a:bodyPr>
          <a:lstStyle/>
          <a:p>
            <a:pPr>
              <a:spcBef>
                <a:spcPts val="750"/>
              </a:spcBef>
            </a:pPr>
            <a:r>
              <a:rPr lang="fr-CA" sz="2000" dirty="0">
                <a:solidFill>
                  <a:srgbClr val="000000"/>
                </a:solidFill>
                <a:latin typeface="Tahoma"/>
                <a:cs typeface="Tahoma"/>
              </a:rPr>
              <a:t>Le retard accumulé en nombre d’unités augmente</a:t>
            </a:r>
          </a:p>
          <a:p>
            <a:pPr>
              <a:spcBef>
                <a:spcPts val="750"/>
              </a:spcBef>
            </a:pPr>
            <a:r>
              <a:rPr lang="fr-CA" sz="2000" dirty="0">
                <a:solidFill>
                  <a:srgbClr val="000000"/>
                </a:solidFill>
                <a:latin typeface="Tahoma"/>
                <a:cs typeface="Tahoma"/>
              </a:rPr>
              <a:t>Le nombre de logements construits en moyenne / année diminue</a:t>
            </a:r>
          </a:p>
          <a:p>
            <a:pPr>
              <a:spcBef>
                <a:spcPts val="750"/>
              </a:spcBef>
            </a:pPr>
            <a:r>
              <a:rPr lang="fr-CA" sz="2000" dirty="0">
                <a:solidFill>
                  <a:srgbClr val="000000"/>
                </a:solidFill>
                <a:latin typeface="Tahoma"/>
                <a:cs typeface="Tahoma"/>
              </a:rPr>
              <a:t>Le budget de logement social diminue</a:t>
            </a:r>
          </a:p>
          <a:p>
            <a:pPr>
              <a:spcBef>
                <a:spcPts val="750"/>
              </a:spcBef>
            </a:pPr>
            <a:r>
              <a:rPr lang="fr-CA" sz="2000" dirty="0">
                <a:solidFill>
                  <a:srgbClr val="000000"/>
                </a:solidFill>
                <a:latin typeface="Tahoma"/>
                <a:cs typeface="Tahoma"/>
              </a:rPr>
              <a:t>L’état du parc de logements est préoccupant</a:t>
            </a:r>
          </a:p>
          <a:p>
            <a:pPr>
              <a:spcBef>
                <a:spcPts val="750"/>
              </a:spcBef>
            </a:pPr>
            <a:endParaRPr lang="fr-CA" sz="2000" dirty="0">
              <a:solidFill>
                <a:srgbClr val="000000"/>
              </a:solidFill>
              <a:latin typeface="Tahoma"/>
              <a:cs typeface="Tahoma"/>
            </a:endParaRPr>
          </a:p>
          <a:p>
            <a:pPr>
              <a:spcBef>
                <a:spcPts val="750"/>
              </a:spcBef>
            </a:pPr>
            <a:r>
              <a:rPr lang="en-CA" sz="2000" dirty="0">
                <a:solidFill>
                  <a:schemeClr val="bg1"/>
                </a:solidFill>
                <a:latin typeface="Tahoma"/>
                <a:cs typeface="Tahoma"/>
              </a:rPr>
              <a:t>The accumulated backlog in number of units increases</a:t>
            </a:r>
          </a:p>
          <a:p>
            <a:pPr>
              <a:spcBef>
                <a:spcPts val="750"/>
              </a:spcBef>
            </a:pPr>
            <a:r>
              <a:rPr lang="en-CA" sz="2000" dirty="0">
                <a:solidFill>
                  <a:schemeClr val="bg1"/>
                </a:solidFill>
                <a:latin typeface="Tahoma"/>
                <a:cs typeface="Tahoma"/>
              </a:rPr>
              <a:t>The number of units built on average / year is decreasing</a:t>
            </a:r>
          </a:p>
          <a:p>
            <a:pPr>
              <a:spcBef>
                <a:spcPts val="750"/>
              </a:spcBef>
            </a:pPr>
            <a:r>
              <a:rPr lang="en-CA" sz="2000" dirty="0">
                <a:solidFill>
                  <a:schemeClr val="bg1"/>
                </a:solidFill>
                <a:latin typeface="Tahoma"/>
                <a:cs typeface="Tahoma"/>
              </a:rPr>
              <a:t>The social housing budget is decreasing</a:t>
            </a:r>
          </a:p>
          <a:p>
            <a:pPr>
              <a:spcBef>
                <a:spcPts val="750"/>
              </a:spcBef>
            </a:pPr>
            <a:r>
              <a:rPr lang="en-CA" sz="2000" dirty="0">
                <a:solidFill>
                  <a:schemeClr val="bg1"/>
                </a:solidFill>
                <a:latin typeface="Tahoma"/>
                <a:cs typeface="Tahoma"/>
              </a:rPr>
              <a:t>The state of the housing stock is worrying</a:t>
            </a:r>
          </a:p>
        </p:txBody>
      </p:sp>
      <p:pic>
        <p:nvPicPr>
          <p:cNvPr id="3" name="Picture 2" descr="P:\HD-750\À ne pas détruire 08-01-2014\Cours 3000–3099\3000–3049\3035-APNQL, assemb.gén.annuelle juin 2015\PPT\strip.jpg">
            <a:extLst>
              <a:ext uri="{FF2B5EF4-FFF2-40B4-BE49-F238E27FC236}">
                <a16:creationId xmlns:a16="http://schemas.microsoft.com/office/drawing/2014/main" id="{049B14AB-5B94-EA91-19D2-9024E87C468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0" y="951805"/>
            <a:ext cx="9144000" cy="34236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B16A2146-B0D2-E8E2-E0AF-B39E54C3C439}"/>
              </a:ext>
            </a:extLst>
          </p:cNvPr>
          <p:cNvPicPr>
            <a:picLocks noChangeAspect="1"/>
          </p:cNvPicPr>
          <p:nvPr/>
        </p:nvPicPr>
        <p:blipFill rotWithShape="1">
          <a:blip r:embed="rId4"/>
          <a:srcRect l="7026" r="67416"/>
          <a:stretch/>
        </p:blipFill>
        <p:spPr bwMode="auto">
          <a:xfrm>
            <a:off x="8081117" y="30080"/>
            <a:ext cx="930275" cy="891646"/>
          </a:xfrm>
          <a:prstGeom prst="rect">
            <a:avLst/>
          </a:prstGeom>
          <a:ln>
            <a:noFill/>
          </a:ln>
          <a:extLst>
            <a:ext uri="{53640926-AAD7-44D8-BBD7-CCE9431645EC}">
              <a14:shadowObscured xmlns:a14="http://schemas.microsoft.com/office/drawing/2010/main"/>
            </a:ext>
          </a:extLst>
        </p:spPr>
      </p:pic>
      <p:sp>
        <p:nvSpPr>
          <p:cNvPr id="2" name="Rectangle 2">
            <a:extLst>
              <a:ext uri="{FF2B5EF4-FFF2-40B4-BE49-F238E27FC236}">
                <a16:creationId xmlns:a16="http://schemas.microsoft.com/office/drawing/2014/main" id="{D2E1633C-F481-F2DF-D6F3-101517ED6147}"/>
              </a:ext>
            </a:extLst>
          </p:cNvPr>
          <p:cNvSpPr>
            <a:spLocks noChangeArrowheads="1"/>
          </p:cNvSpPr>
          <p:nvPr/>
        </p:nvSpPr>
        <p:spPr bwMode="auto">
          <a:xfrm>
            <a:off x="6892458" y="28040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049" name="Image 889261507" descr="Happy and sad smiley icon">
            <a:extLst>
              <a:ext uri="{FF2B5EF4-FFF2-40B4-BE49-F238E27FC236}">
                <a16:creationId xmlns:a16="http://schemas.microsoft.com/office/drawing/2014/main" id="{A17133F8-4C4E-8D09-8F33-68EF8F20271E}"/>
              </a:ext>
            </a:extLst>
          </p:cNvPr>
          <p:cNvPicPr>
            <a:picLocks noChangeAspect="1" noChangeArrowheads="1"/>
          </p:cNvPicPr>
          <p:nvPr/>
        </p:nvPicPr>
        <p:blipFill>
          <a:blip r:embed="rId5" r:link="rId6">
            <a:clrChange>
              <a:clrFrom>
                <a:srgbClr val="FFFFFF"/>
              </a:clrFrom>
              <a:clrTo>
                <a:srgbClr val="FFFFFF">
                  <a:alpha val="0"/>
                </a:srgbClr>
              </a:clrTo>
            </a:clrChange>
            <a:extLst>
              <a:ext uri="{28A0092B-C50C-407E-A947-70E740481C1C}">
                <a14:useLocalDpi xmlns:a14="http://schemas.microsoft.com/office/drawing/2010/main" val="0"/>
              </a:ext>
            </a:extLst>
          </a:blip>
          <a:srcRect l="53999" t="15459" r="7307" b="16632"/>
          <a:stretch>
            <a:fillRect/>
          </a:stretch>
        </p:blipFill>
        <p:spPr bwMode="auto">
          <a:xfrm>
            <a:off x="7366507" y="2876002"/>
            <a:ext cx="1222255" cy="115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31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EAC404E1-02A2-7FEA-59E7-ABD68F3FB0A7}"/>
              </a:ext>
            </a:extLst>
          </p:cNvPr>
          <p:cNvSpPr txBox="1"/>
          <p:nvPr/>
        </p:nvSpPr>
        <p:spPr>
          <a:xfrm>
            <a:off x="137802" y="1479493"/>
            <a:ext cx="6721234" cy="4121641"/>
          </a:xfrm>
          <a:prstGeom prst="rect">
            <a:avLst/>
          </a:prstGeom>
          <a:noFill/>
        </p:spPr>
        <p:txBody>
          <a:bodyPr wrap="square" lIns="90000" rtlCol="0">
            <a:noAutofit/>
          </a:bodyPr>
          <a:lstStyle/>
          <a:p>
            <a:pPr>
              <a:spcBef>
                <a:spcPts val="500"/>
              </a:spcBef>
            </a:pPr>
            <a:r>
              <a:rPr lang="fr-CA" dirty="0">
                <a:solidFill>
                  <a:srgbClr val="000000"/>
                </a:solidFill>
                <a:latin typeface="Tahoma"/>
                <a:cs typeface="Tahoma"/>
              </a:rPr>
              <a:t>Il y a moins de maisons contaminées par les moisissures</a:t>
            </a:r>
          </a:p>
          <a:p>
            <a:pPr>
              <a:spcBef>
                <a:spcPts val="500"/>
              </a:spcBef>
            </a:pPr>
            <a:r>
              <a:rPr lang="fr-CA" dirty="0">
                <a:solidFill>
                  <a:srgbClr val="000000"/>
                </a:solidFill>
                <a:latin typeface="Tahoma"/>
                <a:cs typeface="Tahoma"/>
              </a:rPr>
              <a:t>Les budgets ponctuels de SAC augmentent +++</a:t>
            </a:r>
          </a:p>
          <a:p>
            <a:pPr>
              <a:spcBef>
                <a:spcPts val="500"/>
              </a:spcBef>
            </a:pPr>
            <a:r>
              <a:rPr lang="fr-CA" dirty="0">
                <a:solidFill>
                  <a:srgbClr val="000000"/>
                </a:solidFill>
                <a:latin typeface="Tahoma"/>
                <a:cs typeface="Tahoma"/>
              </a:rPr>
              <a:t>SCHL : ICRL et </a:t>
            </a:r>
            <a:r>
              <a:rPr lang="fr-CA" dirty="0" err="1">
                <a:solidFill>
                  <a:srgbClr val="000000"/>
                </a:solidFill>
                <a:latin typeface="Tahoma"/>
                <a:cs typeface="Tahoma"/>
              </a:rPr>
              <a:t>co</a:t>
            </a:r>
            <a:r>
              <a:rPr lang="fr-CA" dirty="0">
                <a:solidFill>
                  <a:srgbClr val="000000"/>
                </a:solidFill>
                <a:latin typeface="Tahoma"/>
                <a:cs typeface="Tahoma"/>
              </a:rPr>
              <a:t>-investissement</a:t>
            </a:r>
          </a:p>
          <a:p>
            <a:pPr>
              <a:spcBef>
                <a:spcPts val="500"/>
              </a:spcBef>
            </a:pPr>
            <a:r>
              <a:rPr lang="fr-CA" dirty="0">
                <a:solidFill>
                  <a:srgbClr val="000000"/>
                </a:solidFill>
                <a:latin typeface="Tahoma"/>
                <a:cs typeface="Tahoma"/>
              </a:rPr>
              <a:t>La propriété individuelle est en augmentation</a:t>
            </a:r>
          </a:p>
          <a:p>
            <a:pPr>
              <a:spcBef>
                <a:spcPts val="500"/>
              </a:spcBef>
            </a:pPr>
            <a:r>
              <a:rPr lang="fr-CA" dirty="0">
                <a:solidFill>
                  <a:srgbClr val="000000"/>
                </a:solidFill>
                <a:latin typeface="Tahoma"/>
                <a:cs typeface="Tahoma"/>
              </a:rPr>
              <a:t>Un fonds d’infrastructures … développement de lots fut créé</a:t>
            </a:r>
          </a:p>
          <a:p>
            <a:pPr>
              <a:spcBef>
                <a:spcPts val="500"/>
              </a:spcBef>
            </a:pPr>
            <a:r>
              <a:rPr lang="fr-CA" dirty="0">
                <a:solidFill>
                  <a:srgbClr val="000000"/>
                </a:solidFill>
                <a:latin typeface="Tahoma"/>
                <a:cs typeface="Tahoma"/>
              </a:rPr>
              <a:t>Plus de gestionnaires sont certifiés</a:t>
            </a:r>
          </a:p>
          <a:p>
            <a:pPr>
              <a:spcBef>
                <a:spcPts val="500"/>
              </a:spcBef>
            </a:pPr>
            <a:r>
              <a:rPr lang="en-CA" dirty="0">
                <a:solidFill>
                  <a:schemeClr val="bg1"/>
                </a:solidFill>
                <a:latin typeface="Tahoma"/>
                <a:cs typeface="Tahoma"/>
              </a:rPr>
              <a:t>There are fewer houses contaminated by mold</a:t>
            </a:r>
          </a:p>
          <a:p>
            <a:pPr>
              <a:spcBef>
                <a:spcPts val="500"/>
              </a:spcBef>
            </a:pPr>
            <a:r>
              <a:rPr lang="en-CA" dirty="0">
                <a:solidFill>
                  <a:schemeClr val="bg1"/>
                </a:solidFill>
                <a:latin typeface="Tahoma"/>
                <a:cs typeface="Tahoma"/>
              </a:rPr>
              <a:t>ISC one-time budgets increase+++</a:t>
            </a:r>
          </a:p>
          <a:p>
            <a:pPr>
              <a:spcBef>
                <a:spcPts val="500"/>
              </a:spcBef>
            </a:pPr>
            <a:r>
              <a:rPr lang="en-CA" dirty="0">
                <a:solidFill>
                  <a:schemeClr val="bg1"/>
                </a:solidFill>
                <a:latin typeface="Tahoma"/>
                <a:cs typeface="Tahoma"/>
              </a:rPr>
              <a:t>CMHC: RHI and co-investment</a:t>
            </a:r>
          </a:p>
          <a:p>
            <a:pPr>
              <a:spcBef>
                <a:spcPts val="500"/>
              </a:spcBef>
            </a:pPr>
            <a:r>
              <a:rPr lang="en-CA" dirty="0">
                <a:solidFill>
                  <a:schemeClr val="bg1"/>
                </a:solidFill>
                <a:latin typeface="Tahoma"/>
                <a:cs typeface="Tahoma"/>
              </a:rPr>
              <a:t>Private ownership is increasing</a:t>
            </a:r>
          </a:p>
          <a:p>
            <a:pPr>
              <a:spcBef>
                <a:spcPts val="500"/>
              </a:spcBef>
            </a:pPr>
            <a:r>
              <a:rPr lang="en-CA" dirty="0">
                <a:solidFill>
                  <a:schemeClr val="bg1"/>
                </a:solidFill>
                <a:latin typeface="Tahoma"/>
                <a:cs typeface="Tahoma"/>
              </a:rPr>
              <a:t>An infrastructure fund… lots development was created</a:t>
            </a:r>
          </a:p>
          <a:p>
            <a:pPr>
              <a:spcBef>
                <a:spcPts val="500"/>
              </a:spcBef>
            </a:pPr>
            <a:r>
              <a:rPr lang="en-CA" dirty="0">
                <a:solidFill>
                  <a:schemeClr val="bg1"/>
                </a:solidFill>
                <a:latin typeface="Tahoma"/>
                <a:cs typeface="Tahoma"/>
              </a:rPr>
              <a:t>More managers are certified</a:t>
            </a:r>
          </a:p>
        </p:txBody>
      </p:sp>
      <p:sp>
        <p:nvSpPr>
          <p:cNvPr id="2" name="Titre 1">
            <a:extLst>
              <a:ext uri="{FF2B5EF4-FFF2-40B4-BE49-F238E27FC236}">
                <a16:creationId xmlns:a16="http://schemas.microsoft.com/office/drawing/2014/main" id="{A4FBABF7-D761-56E1-1E3C-E2D6184E9AF2}"/>
              </a:ext>
            </a:extLst>
          </p:cNvPr>
          <p:cNvSpPr txBox="1">
            <a:spLocks/>
          </p:cNvSpPr>
          <p:nvPr/>
        </p:nvSpPr>
        <p:spPr>
          <a:xfrm>
            <a:off x="0" y="0"/>
            <a:ext cx="9144000" cy="987645"/>
          </a:xfrm>
          <a:prstGeom prst="rect">
            <a:avLst/>
          </a:prstGeom>
          <a:solidFill>
            <a:schemeClr val="bg1">
              <a:lumMod val="65000"/>
            </a:schemeClr>
          </a:solidFill>
          <a:ln>
            <a:noFill/>
          </a:ln>
        </p:spPr>
        <p:txBody>
          <a:bodyPr vert="horz" wrap="square" lIns="0" tIns="0" rIns="0" bIns="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150806"/>
            <a:r>
              <a:rPr lang="fr-FR" sz="2400" b="1" dirty="0">
                <a:solidFill>
                  <a:srgbClr val="000000"/>
                </a:solidFill>
                <a:latin typeface="Tahoma"/>
                <a:ea typeface="+mn-ea"/>
                <a:cs typeface="Tahoma"/>
              </a:rPr>
              <a:t>Des améliorations sont observées</a:t>
            </a:r>
            <a:br>
              <a:rPr lang="fr-FR" sz="2400" b="1" dirty="0">
                <a:solidFill>
                  <a:srgbClr val="000000"/>
                </a:solidFill>
                <a:latin typeface="Tahoma"/>
                <a:ea typeface="+mn-ea"/>
                <a:cs typeface="Tahoma"/>
              </a:rPr>
            </a:br>
            <a:r>
              <a:rPr lang="en-CA" sz="2400" b="1" dirty="0">
                <a:solidFill>
                  <a:schemeClr val="bg1"/>
                </a:solidFill>
                <a:latin typeface="Tahoma"/>
                <a:ea typeface="+mn-ea"/>
                <a:cs typeface="Tahoma"/>
              </a:rPr>
              <a:t>Improvements are Observed</a:t>
            </a:r>
          </a:p>
        </p:txBody>
      </p:sp>
      <p:pic>
        <p:nvPicPr>
          <p:cNvPr id="3" name="Picture 2" descr="P:\HD-750\À ne pas détruire 08-01-2014\Cours 3000–3099\3000–3049\3035-APNQL, assemb.gén.annuelle juin 2015\PPT\strip.jpg">
            <a:extLst>
              <a:ext uri="{FF2B5EF4-FFF2-40B4-BE49-F238E27FC236}">
                <a16:creationId xmlns:a16="http://schemas.microsoft.com/office/drawing/2014/main" id="{EB39D499-0F47-702C-48A8-DAE542057A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0" y="951805"/>
            <a:ext cx="9144000" cy="34236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BDD733B-855C-4E44-A109-C74D21F14AF6}"/>
              </a:ext>
            </a:extLst>
          </p:cNvPr>
          <p:cNvPicPr>
            <a:picLocks noChangeAspect="1"/>
          </p:cNvPicPr>
          <p:nvPr/>
        </p:nvPicPr>
        <p:blipFill rotWithShape="1">
          <a:blip r:embed="rId4"/>
          <a:srcRect l="7026" r="67416"/>
          <a:stretch/>
        </p:blipFill>
        <p:spPr bwMode="auto">
          <a:xfrm>
            <a:off x="8081117" y="30080"/>
            <a:ext cx="930275" cy="891646"/>
          </a:xfrm>
          <a:prstGeom prst="rect">
            <a:avLst/>
          </a:prstGeom>
          <a:ln>
            <a:noFill/>
          </a:ln>
          <a:extLst>
            <a:ext uri="{53640926-AAD7-44D8-BBD7-CCE9431645EC}">
              <a14:shadowObscured xmlns:a14="http://schemas.microsoft.com/office/drawing/2010/main"/>
            </a:ext>
          </a:extLst>
        </p:spPr>
      </p:pic>
      <p:sp>
        <p:nvSpPr>
          <p:cNvPr id="11" name="Rectangle 4">
            <a:extLst>
              <a:ext uri="{FF2B5EF4-FFF2-40B4-BE49-F238E27FC236}">
                <a16:creationId xmlns:a16="http://schemas.microsoft.com/office/drawing/2014/main" id="{0440E4E9-F4AE-BB55-5EFE-0914EC884F6F}"/>
              </a:ext>
            </a:extLst>
          </p:cNvPr>
          <p:cNvSpPr>
            <a:spLocks noChangeArrowheads="1"/>
          </p:cNvSpPr>
          <p:nvPr/>
        </p:nvSpPr>
        <p:spPr bwMode="auto">
          <a:xfrm flipH="1">
            <a:off x="2371549" y="2617039"/>
            <a:ext cx="5170569"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pic>
        <p:nvPicPr>
          <p:cNvPr id="1027" name="Image 1" descr="Happy and sad smiley icon">
            <a:extLst>
              <a:ext uri="{FF2B5EF4-FFF2-40B4-BE49-F238E27FC236}">
                <a16:creationId xmlns:a16="http://schemas.microsoft.com/office/drawing/2014/main" id="{C745217B-C320-9D9B-538E-7BC74D6995DB}"/>
              </a:ext>
            </a:extLst>
          </p:cNvPr>
          <p:cNvPicPr>
            <a:picLocks noChangeAspect="1" noChangeArrowheads="1"/>
          </p:cNvPicPr>
          <p:nvPr/>
        </p:nvPicPr>
        <p:blipFill>
          <a:blip r:embed="rId5" r:link="rId6">
            <a:clrChange>
              <a:clrFrom>
                <a:srgbClr val="FFFFFF"/>
              </a:clrFrom>
              <a:clrTo>
                <a:srgbClr val="FFFFFF">
                  <a:alpha val="0"/>
                </a:srgbClr>
              </a:clrTo>
            </a:clrChange>
            <a:extLst>
              <a:ext uri="{28A0092B-C50C-407E-A947-70E740481C1C}">
                <a14:useLocalDpi xmlns:a14="http://schemas.microsoft.com/office/drawing/2010/main" val="0"/>
              </a:ext>
            </a:extLst>
          </a:blip>
          <a:srcRect l="8157" t="13034" r="51711" b="13911"/>
          <a:stretch>
            <a:fillRect/>
          </a:stretch>
        </p:blipFill>
        <p:spPr bwMode="auto">
          <a:xfrm flipH="1">
            <a:off x="7230895" y="3020033"/>
            <a:ext cx="1302783" cy="1273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31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909" y="1479494"/>
            <a:ext cx="7060749" cy="4235506"/>
          </a:xfrm>
          <a:prstGeom prst="rect">
            <a:avLst/>
          </a:prstGeom>
        </p:spPr>
        <p:txBody>
          <a:bodyPr wrap="square" anchor="t">
            <a:noAutofit/>
          </a:bodyPr>
          <a:lstStyle/>
          <a:p>
            <a:pPr marL="261927" indent="-253990"/>
            <a:r>
              <a:rPr lang="fr-FR" sz="2000" dirty="0">
                <a:solidFill>
                  <a:srgbClr val="000000"/>
                </a:solidFill>
                <a:latin typeface="Tahoma"/>
                <a:cs typeface="Tahoma"/>
              </a:rPr>
              <a:t>	</a:t>
            </a:r>
            <a:endParaRPr lang="en-CA" sz="1500" dirty="0">
              <a:solidFill>
                <a:schemeClr val="bg1"/>
              </a:solidFill>
              <a:latin typeface="Tahoma"/>
              <a:cs typeface="Tahoma"/>
            </a:endParaRPr>
          </a:p>
        </p:txBody>
      </p:sp>
      <p:sp>
        <p:nvSpPr>
          <p:cNvPr id="7" name="Titre 1">
            <a:extLst>
              <a:ext uri="{FF2B5EF4-FFF2-40B4-BE49-F238E27FC236}">
                <a16:creationId xmlns:a16="http://schemas.microsoft.com/office/drawing/2014/main" id="{7748D30C-90E5-674C-9147-E222D022E940}"/>
              </a:ext>
            </a:extLst>
          </p:cNvPr>
          <p:cNvSpPr txBox="1">
            <a:spLocks/>
          </p:cNvSpPr>
          <p:nvPr/>
        </p:nvSpPr>
        <p:spPr>
          <a:xfrm>
            <a:off x="0" y="0"/>
            <a:ext cx="9144000" cy="986400"/>
          </a:xfrm>
          <a:prstGeom prst="rect">
            <a:avLst/>
          </a:prstGeom>
          <a:solidFill>
            <a:schemeClr val="bg1">
              <a:lumMod val="65000"/>
            </a:schemeClr>
          </a:solidFill>
          <a:ln>
            <a:noFill/>
          </a:ln>
        </p:spPr>
        <p:txBody>
          <a:bodyPr vert="horz" wrap="square" lIns="0" tIns="0" rIns="0" bIns="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150806"/>
            <a:r>
              <a:rPr lang="fr-FR" sz="2400" b="1" dirty="0">
                <a:solidFill>
                  <a:srgbClr val="000000"/>
                </a:solidFill>
                <a:latin typeface="Tahoma"/>
                <a:ea typeface="+mn-ea"/>
                <a:cs typeface="Tahoma"/>
              </a:rPr>
              <a:t>Travaillons ensemble !</a:t>
            </a:r>
          </a:p>
          <a:p>
            <a:pPr marL="150806"/>
            <a:r>
              <a:rPr lang="en-CA" sz="2400" b="1" dirty="0">
                <a:solidFill>
                  <a:schemeClr val="bg1"/>
                </a:solidFill>
                <a:latin typeface="Tahoma"/>
                <a:ea typeface="+mn-ea"/>
                <a:cs typeface="Tahoma"/>
              </a:rPr>
              <a:t>Let's Work Together!</a:t>
            </a:r>
          </a:p>
        </p:txBody>
      </p:sp>
      <p:sp>
        <p:nvSpPr>
          <p:cNvPr id="8" name="ZoneTexte 7">
            <a:extLst>
              <a:ext uri="{FF2B5EF4-FFF2-40B4-BE49-F238E27FC236}">
                <a16:creationId xmlns:a16="http://schemas.microsoft.com/office/drawing/2014/main" id="{EAC404E1-02A2-7FEA-59E7-ABD68F3FB0A7}"/>
              </a:ext>
            </a:extLst>
          </p:cNvPr>
          <p:cNvSpPr txBox="1"/>
          <p:nvPr/>
        </p:nvSpPr>
        <p:spPr>
          <a:xfrm>
            <a:off x="152398" y="2399306"/>
            <a:ext cx="8898577" cy="3217565"/>
          </a:xfrm>
          <a:prstGeom prst="rect">
            <a:avLst/>
          </a:prstGeom>
          <a:noFill/>
        </p:spPr>
        <p:txBody>
          <a:bodyPr wrap="square" lIns="90000" rtlCol="0">
            <a:noAutofit/>
          </a:bodyPr>
          <a:lstStyle/>
          <a:p>
            <a:pPr marL="333362" indent="-333362" algn="just" hangingPunct="0"/>
            <a:r>
              <a:rPr lang="fr-CA" b="1" dirty="0">
                <a:solidFill>
                  <a:srgbClr val="000000"/>
                </a:solidFill>
                <a:latin typeface="Tahoma" panose="020B0604030504040204" pitchFamily="34" charset="0"/>
                <a:ea typeface="Tahoma" panose="020B0604030504040204" pitchFamily="34" charset="0"/>
                <a:cs typeface="Tahoma" panose="020B0604030504040204" pitchFamily="34" charset="0"/>
              </a:rPr>
              <a:t>1.	Est-ce qu’il y a de l’amélioration dans le domaine du logement dans votre (vos) communauté(s)? Si oui, quelles sont ces améliorations? </a:t>
            </a:r>
            <a:br>
              <a:rPr lang="fr-CA" b="1" dirty="0">
                <a:solidFill>
                  <a:srgbClr val="000000"/>
                </a:solidFill>
                <a:latin typeface="Tahoma" panose="020B0604030504040204" pitchFamily="34" charset="0"/>
                <a:ea typeface="Tahoma" panose="020B0604030504040204" pitchFamily="34" charset="0"/>
                <a:cs typeface="Tahoma" panose="020B0604030504040204" pitchFamily="34" charset="0"/>
              </a:rPr>
            </a:br>
            <a:r>
              <a:rPr lang="fr-CA" b="1" dirty="0">
                <a:solidFill>
                  <a:srgbClr val="000000"/>
                </a:solidFill>
                <a:latin typeface="Tahoma" panose="020B0604030504040204" pitchFamily="34" charset="0"/>
                <a:ea typeface="Tahoma" panose="020B0604030504040204" pitchFamily="34" charset="0"/>
                <a:cs typeface="Tahoma" panose="020B0604030504040204" pitchFamily="34" charset="0"/>
              </a:rPr>
              <a:t>À quoi peut-on les attribuer ?</a:t>
            </a:r>
          </a:p>
          <a:p>
            <a:pPr marL="333362" indent="-333362" algn="just" hangingPunct="0"/>
            <a:endParaRPr lang="fr-CA"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33362" indent="-333362" algn="just" hangingPunct="0"/>
            <a:r>
              <a:rPr lang="fr-CA" b="1" dirty="0">
                <a:solidFill>
                  <a:srgbClr val="000000"/>
                </a:solidFill>
                <a:latin typeface="Tahoma" panose="020B0604030504040204" pitchFamily="34" charset="0"/>
                <a:ea typeface="Tahoma" panose="020B0604030504040204" pitchFamily="34" charset="0"/>
                <a:cs typeface="Tahoma" panose="020B0604030504040204" pitchFamily="34" charset="0"/>
              </a:rPr>
              <a:t>2.	S’il n’y a pas d’amélioration dans le domaine du logement dans votre (vos) communauté(s), qu’est-ce qui se détériore? À quoi peut-on attribuer cette détérioration ? </a:t>
            </a:r>
          </a:p>
          <a:p>
            <a:pPr marL="333362" indent="-333362" algn="just" hangingPunct="0"/>
            <a:endParaRPr lang="fr-CA" b="1"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333362" indent="-333362" algn="just" hangingPunct="0"/>
            <a:r>
              <a:rPr lang="fr-CA" b="1" dirty="0">
                <a:solidFill>
                  <a:srgbClr val="000000"/>
                </a:solidFill>
                <a:latin typeface="Tahoma" panose="020B0604030504040204" pitchFamily="34" charset="0"/>
                <a:ea typeface="Tahoma" panose="020B0604030504040204" pitchFamily="34" charset="0"/>
                <a:cs typeface="Tahoma" panose="020B0604030504040204" pitchFamily="34" charset="0"/>
              </a:rPr>
              <a:t>3.	Dans un cas comme dans l’autre, quels sont les enjeux de logement qui persistent dans votre (vos) communauté(s) ?</a:t>
            </a:r>
          </a:p>
        </p:txBody>
      </p:sp>
      <p:pic>
        <p:nvPicPr>
          <p:cNvPr id="3" name="Picture 2" descr="P:\HD-750\À ne pas détruire 08-01-2014\Cours 3000–3099\3000–3049\3035-APNQL, assemb.gén.annuelle juin 2015\PPT\strip.jpg">
            <a:extLst>
              <a:ext uri="{FF2B5EF4-FFF2-40B4-BE49-F238E27FC236}">
                <a16:creationId xmlns:a16="http://schemas.microsoft.com/office/drawing/2014/main" id="{F3204642-A960-A889-8711-0DD9FC80F6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0" y="951805"/>
            <a:ext cx="9144000" cy="34236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46E2FAAA-F19A-BA10-3550-C1514B69B992}"/>
              </a:ext>
            </a:extLst>
          </p:cNvPr>
          <p:cNvPicPr>
            <a:picLocks noChangeAspect="1"/>
          </p:cNvPicPr>
          <p:nvPr/>
        </p:nvPicPr>
        <p:blipFill rotWithShape="1">
          <a:blip r:embed="rId4"/>
          <a:srcRect l="7026" r="67416"/>
          <a:stretch/>
        </p:blipFill>
        <p:spPr bwMode="auto">
          <a:xfrm>
            <a:off x="8081117" y="30080"/>
            <a:ext cx="930275" cy="891646"/>
          </a:xfrm>
          <a:prstGeom prst="rect">
            <a:avLst/>
          </a:prstGeom>
          <a:ln>
            <a:noFill/>
          </a:ln>
          <a:extLst>
            <a:ext uri="{53640926-AAD7-44D8-BBD7-CCE9431645EC}">
              <a14:shadowObscured xmlns:a14="http://schemas.microsoft.com/office/drawing/2010/main"/>
            </a:ext>
          </a:extLst>
        </p:spPr>
      </p:pic>
      <p:sp>
        <p:nvSpPr>
          <p:cNvPr id="11" name="ZoneTexte 10">
            <a:extLst>
              <a:ext uri="{FF2B5EF4-FFF2-40B4-BE49-F238E27FC236}">
                <a16:creationId xmlns:a16="http://schemas.microsoft.com/office/drawing/2014/main" id="{63900636-4C0E-B535-582A-CDFEBEF653DD}"/>
              </a:ext>
            </a:extLst>
          </p:cNvPr>
          <p:cNvSpPr txBox="1"/>
          <p:nvPr/>
        </p:nvSpPr>
        <p:spPr>
          <a:xfrm>
            <a:off x="132606" y="1541426"/>
            <a:ext cx="8918369" cy="830997"/>
          </a:xfrm>
          <a:prstGeom prst="rect">
            <a:avLst/>
          </a:prstGeom>
          <a:noFill/>
        </p:spPr>
        <p:txBody>
          <a:bodyPr wrap="square" rtlCol="0">
            <a:spAutoFit/>
          </a:bodyPr>
          <a:lstStyle/>
          <a:p>
            <a:pPr algn="just" hangingPunct="0"/>
            <a:r>
              <a:rPr lang="fr-CA" sz="1600" dirty="0">
                <a:solidFill>
                  <a:srgbClr val="000000"/>
                </a:solidFill>
                <a:latin typeface="Tahoma" panose="020B0604030504040204" pitchFamily="34" charset="0"/>
                <a:ea typeface="Tahoma" panose="020B0604030504040204" pitchFamily="34" charset="0"/>
                <a:cs typeface="Tahoma" panose="020B0604030504040204" pitchFamily="34" charset="0"/>
              </a:rPr>
              <a:t>Des indicateurs montrent une certaine amélioration de la situation dans le domaine du logement à l’échelle régionale depuis l’année 2000. </a:t>
            </a:r>
            <a:r>
              <a:rPr lang="fr-CA" sz="1600" dirty="0">
                <a:solidFill>
                  <a:srgbClr val="000000"/>
                </a:solidFill>
                <a:effectLst/>
                <a:latin typeface="Tahoma" panose="020B0604030504040204" pitchFamily="34" charset="0"/>
                <a:ea typeface="Tahoma" panose="020B0604030504040204" pitchFamily="34" charset="0"/>
                <a:cs typeface="Tahoma" panose="020B0604030504040204" pitchFamily="34" charset="0"/>
              </a:rPr>
              <a:t>Malgré ces améliorations, d’autres indicateurs montrent que des enjeux persistent.</a:t>
            </a:r>
            <a:endParaRPr lang="fr-CA" sz="16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065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23909" y="1479494"/>
            <a:ext cx="7060749" cy="4235506"/>
          </a:xfrm>
          <a:prstGeom prst="rect">
            <a:avLst/>
          </a:prstGeom>
        </p:spPr>
        <p:txBody>
          <a:bodyPr wrap="square" anchor="t">
            <a:noAutofit/>
          </a:bodyPr>
          <a:lstStyle/>
          <a:p>
            <a:pPr marL="261927" indent="-253990"/>
            <a:r>
              <a:rPr lang="fr-FR" sz="2000" dirty="0">
                <a:solidFill>
                  <a:srgbClr val="000000"/>
                </a:solidFill>
                <a:latin typeface="Tahoma"/>
                <a:cs typeface="Tahoma"/>
              </a:rPr>
              <a:t>	</a:t>
            </a:r>
            <a:endParaRPr lang="en-CA" sz="1500" dirty="0">
              <a:solidFill>
                <a:schemeClr val="bg1"/>
              </a:solidFill>
              <a:latin typeface="Tahoma"/>
              <a:cs typeface="Tahoma"/>
            </a:endParaRPr>
          </a:p>
        </p:txBody>
      </p:sp>
      <p:sp>
        <p:nvSpPr>
          <p:cNvPr id="7" name="Titre 1">
            <a:extLst>
              <a:ext uri="{FF2B5EF4-FFF2-40B4-BE49-F238E27FC236}">
                <a16:creationId xmlns:a16="http://schemas.microsoft.com/office/drawing/2014/main" id="{7748D30C-90E5-674C-9147-E222D022E940}"/>
              </a:ext>
            </a:extLst>
          </p:cNvPr>
          <p:cNvSpPr txBox="1">
            <a:spLocks/>
          </p:cNvSpPr>
          <p:nvPr/>
        </p:nvSpPr>
        <p:spPr>
          <a:xfrm>
            <a:off x="0" y="-7962"/>
            <a:ext cx="9144000" cy="986400"/>
          </a:xfrm>
          <a:prstGeom prst="rect">
            <a:avLst/>
          </a:prstGeom>
          <a:solidFill>
            <a:schemeClr val="bg1">
              <a:lumMod val="65000"/>
            </a:schemeClr>
          </a:solidFill>
          <a:ln>
            <a:noFill/>
          </a:ln>
        </p:spPr>
        <p:txBody>
          <a:bodyPr vert="horz" wrap="square" lIns="0" tIns="0" rIns="0" bIns="0" anchor="ctr">
            <a:noAutofit/>
          </a:bodyPr>
          <a:lstStyle>
            <a:lvl1pPr algn="l" rtl="0" eaLnBrk="1" latinLnBrk="0" hangingPunct="1">
              <a:spcBef>
                <a:spcPct val="0"/>
              </a:spcBef>
              <a:buNone/>
              <a:defRPr kumimoji="0" sz="4600" kern="1200">
                <a:solidFill>
                  <a:schemeClr val="tx1"/>
                </a:solidFill>
                <a:latin typeface="+mj-lt"/>
                <a:ea typeface="+mj-ea"/>
                <a:cs typeface="+mj-cs"/>
              </a:defRPr>
            </a:lvl1pPr>
          </a:lstStyle>
          <a:p>
            <a:pPr marL="150806"/>
            <a:r>
              <a:rPr lang="fr-FR" sz="2400" b="1" dirty="0">
                <a:solidFill>
                  <a:srgbClr val="000000"/>
                </a:solidFill>
                <a:latin typeface="Tahoma"/>
                <a:ea typeface="+mn-ea"/>
                <a:cs typeface="Tahoma"/>
              </a:rPr>
              <a:t>Travaillons ensemble !</a:t>
            </a:r>
          </a:p>
          <a:p>
            <a:pPr marL="150806"/>
            <a:r>
              <a:rPr lang="en-CA" sz="2400" b="1" dirty="0">
                <a:solidFill>
                  <a:schemeClr val="bg1"/>
                </a:solidFill>
                <a:latin typeface="Tahoma"/>
                <a:ea typeface="+mn-ea"/>
                <a:cs typeface="Tahoma"/>
              </a:rPr>
              <a:t>Let's work together!</a:t>
            </a:r>
          </a:p>
        </p:txBody>
      </p:sp>
      <p:sp>
        <p:nvSpPr>
          <p:cNvPr id="8" name="ZoneTexte 7">
            <a:extLst>
              <a:ext uri="{FF2B5EF4-FFF2-40B4-BE49-F238E27FC236}">
                <a16:creationId xmlns:a16="http://schemas.microsoft.com/office/drawing/2014/main" id="{EAC404E1-02A2-7FEA-59E7-ABD68F3FB0A7}"/>
              </a:ext>
            </a:extLst>
          </p:cNvPr>
          <p:cNvSpPr txBox="1"/>
          <p:nvPr/>
        </p:nvSpPr>
        <p:spPr>
          <a:xfrm>
            <a:off x="155883" y="2489257"/>
            <a:ext cx="8766276" cy="2031325"/>
          </a:xfrm>
          <a:prstGeom prst="rect">
            <a:avLst/>
          </a:prstGeom>
          <a:noFill/>
        </p:spPr>
        <p:txBody>
          <a:bodyPr wrap="square" rtlCol="0">
            <a:spAutoFit/>
          </a:bodyPr>
          <a:lstStyle/>
          <a:p>
            <a:pPr marL="380985" indent="-380985" algn="just" hangingPunct="0">
              <a:buAutoNum type="arabicPeriod"/>
            </a:pPr>
            <a:r>
              <a:rPr lang="en-CA" b="1" dirty="0">
                <a:solidFill>
                  <a:schemeClr val="bg1"/>
                </a:solidFill>
                <a:latin typeface="Tahoma" panose="020B0604030504040204" pitchFamily="34" charset="0"/>
                <a:ea typeface="Tahoma" panose="020B0604030504040204" pitchFamily="34" charset="0"/>
                <a:cs typeface="Tahoma" panose="020B0604030504040204" pitchFamily="34" charset="0"/>
              </a:rPr>
              <a:t>Is there any improvement in housing in your community(</a:t>
            </a:r>
            <a:r>
              <a:rPr lang="en-CA" b="1" dirty="0" err="1">
                <a:solidFill>
                  <a:schemeClr val="bg1"/>
                </a:solidFill>
                <a:latin typeface="Tahoma" panose="020B0604030504040204" pitchFamily="34" charset="0"/>
                <a:ea typeface="Tahoma" panose="020B0604030504040204" pitchFamily="34" charset="0"/>
                <a:cs typeface="Tahoma" panose="020B0604030504040204" pitchFamily="34" charset="0"/>
              </a:rPr>
              <a:t>ies</a:t>
            </a:r>
            <a:r>
              <a:rPr lang="en-CA" b="1"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en-CA"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CA" b="1" dirty="0">
                <a:solidFill>
                  <a:schemeClr val="bg1"/>
                </a:solidFill>
                <a:latin typeface="Tahoma" panose="020B0604030504040204" pitchFamily="34" charset="0"/>
                <a:ea typeface="Tahoma" panose="020B0604030504040204" pitchFamily="34" charset="0"/>
                <a:cs typeface="Tahoma" panose="020B0604030504040204" pitchFamily="34" charset="0"/>
              </a:rPr>
              <a:t>If so, what are these improvements? To what can we attribute them?</a:t>
            </a:r>
          </a:p>
          <a:p>
            <a:pPr algn="just" hangingPunct="0"/>
            <a:endParaRPr lang="en-CA"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80985" indent="-380985" algn="just" hangingPunct="0">
              <a:buAutoNum type="arabicPeriod" startAt="2"/>
            </a:pPr>
            <a:r>
              <a:rPr lang="en-CA" b="1" dirty="0">
                <a:solidFill>
                  <a:schemeClr val="bg1"/>
                </a:solidFill>
                <a:latin typeface="Tahoma" panose="020B0604030504040204" pitchFamily="34" charset="0"/>
                <a:ea typeface="Tahoma" panose="020B0604030504040204" pitchFamily="34" charset="0"/>
                <a:cs typeface="Tahoma" panose="020B0604030504040204" pitchFamily="34" charset="0"/>
              </a:rPr>
              <a:t>If there is no improvement in housing in your community(</a:t>
            </a:r>
            <a:r>
              <a:rPr lang="en-CA" b="1" dirty="0" err="1">
                <a:solidFill>
                  <a:schemeClr val="bg1"/>
                </a:solidFill>
                <a:latin typeface="Tahoma" panose="020B0604030504040204" pitchFamily="34" charset="0"/>
                <a:ea typeface="Tahoma" panose="020B0604030504040204" pitchFamily="34" charset="0"/>
                <a:cs typeface="Tahoma" panose="020B0604030504040204" pitchFamily="34" charset="0"/>
              </a:rPr>
              <a:t>ies</a:t>
            </a:r>
            <a:r>
              <a:rPr lang="en-CA" b="1" dirty="0">
                <a:solidFill>
                  <a:schemeClr val="bg1"/>
                </a:solidFill>
                <a:latin typeface="Tahoma" panose="020B0604030504040204" pitchFamily="34" charset="0"/>
                <a:ea typeface="Tahoma" panose="020B0604030504040204" pitchFamily="34" charset="0"/>
                <a:cs typeface="Tahoma" panose="020B0604030504040204" pitchFamily="34" charset="0"/>
              </a:rPr>
              <a:t>), </a:t>
            </a:r>
            <a:br>
              <a:rPr lang="en-CA" b="1" dirty="0">
                <a:solidFill>
                  <a:schemeClr val="bg1"/>
                </a:solidFill>
                <a:latin typeface="Tahoma" panose="020B0604030504040204" pitchFamily="34" charset="0"/>
                <a:ea typeface="Tahoma" panose="020B0604030504040204" pitchFamily="34" charset="0"/>
                <a:cs typeface="Tahoma" panose="020B0604030504040204" pitchFamily="34" charset="0"/>
              </a:rPr>
            </a:br>
            <a:r>
              <a:rPr lang="en-CA" b="1" dirty="0">
                <a:solidFill>
                  <a:schemeClr val="bg1"/>
                </a:solidFill>
                <a:latin typeface="Tahoma" panose="020B0604030504040204" pitchFamily="34" charset="0"/>
                <a:ea typeface="Tahoma" panose="020B0604030504040204" pitchFamily="34" charset="0"/>
                <a:cs typeface="Tahoma" panose="020B0604030504040204" pitchFamily="34" charset="0"/>
              </a:rPr>
              <a:t>what is getting worse? To what can we attribute this deterioration? </a:t>
            </a:r>
          </a:p>
          <a:p>
            <a:pPr marL="380985" indent="-380985" algn="just" hangingPunct="0">
              <a:buAutoNum type="arabicPeriod" startAt="2"/>
            </a:pPr>
            <a:endParaRPr lang="en-CA"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380985" indent="-380985" algn="just" hangingPunct="0">
              <a:buAutoNum type="arabicPeriod" startAt="3"/>
            </a:pPr>
            <a:r>
              <a:rPr lang="en-CA" b="1" dirty="0">
                <a:solidFill>
                  <a:schemeClr val="bg1"/>
                </a:solidFill>
                <a:latin typeface="Tahoma" panose="020B0604030504040204" pitchFamily="34" charset="0"/>
                <a:ea typeface="Tahoma" panose="020B0604030504040204" pitchFamily="34" charset="0"/>
                <a:cs typeface="Tahoma" panose="020B0604030504040204" pitchFamily="34" charset="0"/>
              </a:rPr>
              <a:t>In either case, what housing issues persist in your community(</a:t>
            </a:r>
            <a:r>
              <a:rPr lang="en-CA" b="1" dirty="0" err="1">
                <a:solidFill>
                  <a:schemeClr val="bg1"/>
                </a:solidFill>
                <a:latin typeface="Tahoma" panose="020B0604030504040204" pitchFamily="34" charset="0"/>
                <a:ea typeface="Tahoma" panose="020B0604030504040204" pitchFamily="34" charset="0"/>
                <a:cs typeface="Tahoma" panose="020B0604030504040204" pitchFamily="34" charset="0"/>
              </a:rPr>
              <a:t>ies</a:t>
            </a:r>
            <a:r>
              <a:rPr lang="en-CA" b="1" dirty="0">
                <a:solidFill>
                  <a:schemeClr val="bg1"/>
                </a:solidFill>
                <a:latin typeface="Tahoma" panose="020B0604030504040204" pitchFamily="34" charset="0"/>
                <a:ea typeface="Tahoma" panose="020B0604030504040204" pitchFamily="34" charset="0"/>
                <a:cs typeface="Tahoma" panose="020B0604030504040204" pitchFamily="34" charset="0"/>
              </a:rPr>
              <a:t>)?</a:t>
            </a:r>
          </a:p>
        </p:txBody>
      </p:sp>
      <p:pic>
        <p:nvPicPr>
          <p:cNvPr id="3" name="Picture 2" descr="P:\HD-750\À ne pas détruire 08-01-2014\Cours 3000–3099\3000–3049\3035-APNQL, assemb.gén.annuelle juin 2015\PPT\strip.jpg">
            <a:extLst>
              <a:ext uri="{FF2B5EF4-FFF2-40B4-BE49-F238E27FC236}">
                <a16:creationId xmlns:a16="http://schemas.microsoft.com/office/drawing/2014/main" id="{8F2D0F7F-BCAE-FADC-841B-B96F48DF94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V="1">
            <a:off x="0" y="951805"/>
            <a:ext cx="9144000" cy="342368"/>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86ABF1D5-5983-8894-15E5-9B882BBF14CF}"/>
              </a:ext>
            </a:extLst>
          </p:cNvPr>
          <p:cNvPicPr>
            <a:picLocks noChangeAspect="1"/>
          </p:cNvPicPr>
          <p:nvPr/>
        </p:nvPicPr>
        <p:blipFill rotWithShape="1">
          <a:blip r:embed="rId4"/>
          <a:srcRect l="7026" r="67416"/>
          <a:stretch/>
        </p:blipFill>
        <p:spPr bwMode="auto">
          <a:xfrm>
            <a:off x="8081117" y="30080"/>
            <a:ext cx="930275" cy="891646"/>
          </a:xfrm>
          <a:prstGeom prst="rect">
            <a:avLst/>
          </a:prstGeom>
          <a:ln>
            <a:noFill/>
          </a:ln>
          <a:extLst>
            <a:ext uri="{53640926-AAD7-44D8-BBD7-CCE9431645EC}">
              <a14:shadowObscured xmlns:a14="http://schemas.microsoft.com/office/drawing/2010/main"/>
            </a:ext>
          </a:extLst>
        </p:spPr>
      </p:pic>
      <p:sp>
        <p:nvSpPr>
          <p:cNvPr id="6" name="ZoneTexte 5">
            <a:extLst>
              <a:ext uri="{FF2B5EF4-FFF2-40B4-BE49-F238E27FC236}">
                <a16:creationId xmlns:a16="http://schemas.microsoft.com/office/drawing/2014/main" id="{457C203B-D43F-02F9-DBB9-7DCB75AAFA78}"/>
              </a:ext>
            </a:extLst>
          </p:cNvPr>
          <p:cNvSpPr txBox="1"/>
          <p:nvPr/>
        </p:nvSpPr>
        <p:spPr>
          <a:xfrm>
            <a:off x="155883" y="1625306"/>
            <a:ext cx="8596800" cy="584775"/>
          </a:xfrm>
          <a:prstGeom prst="rect">
            <a:avLst/>
          </a:prstGeom>
          <a:noFill/>
        </p:spPr>
        <p:txBody>
          <a:bodyPr wrap="square" rtlCol="0">
            <a:spAutoFit/>
          </a:bodyPr>
          <a:lstStyle/>
          <a:p>
            <a:pPr algn="just" hangingPunct="0"/>
            <a:r>
              <a:rPr lang="en-CA" sz="1600" dirty="0">
                <a:solidFill>
                  <a:schemeClr val="bg1"/>
                </a:solidFill>
                <a:latin typeface="Tahoma" panose="020B0604030504040204" pitchFamily="34" charset="0"/>
                <a:ea typeface="Tahoma" panose="020B0604030504040204" pitchFamily="34" charset="0"/>
                <a:cs typeface="Tahoma" panose="020B0604030504040204" pitchFamily="34" charset="0"/>
              </a:rPr>
              <a:t>Indicators show some improvement in the housing situation at the regional level since 2000. Despite these improvements, other indicators show that issues persist.</a:t>
            </a:r>
          </a:p>
        </p:txBody>
      </p:sp>
    </p:spTree>
    <p:extLst>
      <p:ext uri="{BB962C8B-B14F-4D97-AF65-F5344CB8AC3E}">
        <p14:creationId xmlns:p14="http://schemas.microsoft.com/office/powerpoint/2010/main" val="249891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06222" y="2410358"/>
            <a:ext cx="6749487" cy="707886"/>
          </a:xfrm>
          <a:prstGeom prst="rect">
            <a:avLst/>
          </a:prstGeom>
          <a:noFill/>
        </p:spPr>
        <p:txBody>
          <a:bodyPr wrap="square" rtlCol="0">
            <a:spAutoFit/>
          </a:bodyPr>
          <a:lstStyle/>
          <a:p>
            <a:pPr algn="ctr"/>
            <a:r>
              <a:rPr lang="fr-CA" sz="4000" b="1" dirty="0">
                <a:solidFill>
                  <a:srgbClr val="000000"/>
                </a:solidFill>
                <a:latin typeface="Tahoma"/>
                <a:cs typeface="Tahoma"/>
              </a:rPr>
              <a:t>Merci ! / </a:t>
            </a:r>
            <a:r>
              <a:rPr lang="en-CA" sz="4000" b="1" dirty="0">
                <a:solidFill>
                  <a:schemeClr val="bg1"/>
                </a:solidFill>
                <a:latin typeface="Tahoma"/>
                <a:cs typeface="Tahoma"/>
              </a:rPr>
              <a:t>Thank you!</a:t>
            </a:r>
          </a:p>
        </p:txBody>
      </p:sp>
      <p:pic>
        <p:nvPicPr>
          <p:cNvPr id="4" name="Image 3">
            <a:extLst>
              <a:ext uri="{FF2B5EF4-FFF2-40B4-BE49-F238E27FC236}">
                <a16:creationId xmlns:a16="http://schemas.microsoft.com/office/drawing/2014/main" id="{3075A3DB-8544-1A28-98F3-D2FEF76E4FFA}"/>
              </a:ext>
            </a:extLst>
          </p:cNvPr>
          <p:cNvPicPr>
            <a:picLocks noChangeAspect="1"/>
          </p:cNvPicPr>
          <p:nvPr/>
        </p:nvPicPr>
        <p:blipFill rotWithShape="1">
          <a:blip r:embed="rId3"/>
          <a:srcRect l="7026" r="67416"/>
          <a:stretch/>
        </p:blipFill>
        <p:spPr bwMode="auto">
          <a:xfrm>
            <a:off x="8081117" y="30080"/>
            <a:ext cx="930275" cy="89164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1405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hnique">
  <a:themeElements>
    <a:clrScheme name="Personnalisé 14">
      <a:dk1>
        <a:srgbClr val="996633"/>
      </a:dk1>
      <a:lt1>
        <a:sysClr val="window" lastClr="FFFFFF"/>
      </a:lt1>
      <a:dk2>
        <a:srgbClr val="000000"/>
      </a:dk2>
      <a:lt2>
        <a:srgbClr val="00000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8229</TotalTime>
  <Words>1438</Words>
  <Application>Microsoft Macintosh PowerPoint</Application>
  <PresentationFormat>Affichage à l'écran (16:10)</PresentationFormat>
  <Paragraphs>158</Paragraphs>
  <Slides>9</Slides>
  <Notes>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Calibri</vt:lpstr>
      <vt:lpstr>Franklin Gothic Book</vt:lpstr>
      <vt:lpstr>Tahoma</vt:lpstr>
      <vt:lpstr>Times New Roman</vt:lpstr>
      <vt:lpstr>Wingdings 2</vt:lpstr>
      <vt:lpstr>Technique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besoins en logement des Premières nations Atikameck</dc:title>
  <dc:creator>Claude</dc:creator>
  <cp:lastModifiedBy>Guy Latouche</cp:lastModifiedBy>
  <cp:revision>1432</cp:revision>
  <cp:lastPrinted>2021-11-17T13:06:24Z</cp:lastPrinted>
  <dcterms:created xsi:type="dcterms:W3CDTF">2013-03-25T13:41:40Z</dcterms:created>
  <dcterms:modified xsi:type="dcterms:W3CDTF">2023-11-20T21:19:49Z</dcterms:modified>
</cp:coreProperties>
</file>