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28"/>
  </p:notesMasterIdLst>
  <p:handoutMasterIdLst>
    <p:handoutMasterId r:id="rId29"/>
  </p:handoutMasterIdLst>
  <p:sldIdLst>
    <p:sldId id="290" r:id="rId2"/>
    <p:sldId id="294" r:id="rId3"/>
    <p:sldId id="299" r:id="rId4"/>
    <p:sldId id="296" r:id="rId5"/>
    <p:sldId id="300" r:id="rId6"/>
    <p:sldId id="323" r:id="rId7"/>
    <p:sldId id="301" r:id="rId8"/>
    <p:sldId id="309" r:id="rId9"/>
    <p:sldId id="321" r:id="rId10"/>
    <p:sldId id="324" r:id="rId11"/>
    <p:sldId id="313" r:id="rId12"/>
    <p:sldId id="322" r:id="rId13"/>
    <p:sldId id="305" r:id="rId14"/>
    <p:sldId id="314" r:id="rId15"/>
    <p:sldId id="315" r:id="rId16"/>
    <p:sldId id="316" r:id="rId17"/>
    <p:sldId id="317" r:id="rId18"/>
    <p:sldId id="318" r:id="rId19"/>
    <p:sldId id="319" r:id="rId20"/>
    <p:sldId id="320" r:id="rId21"/>
    <p:sldId id="304" r:id="rId22"/>
    <p:sldId id="269" r:id="rId23"/>
    <p:sldId id="293" r:id="rId24"/>
    <p:sldId id="291" r:id="rId25"/>
    <p:sldId id="288" r:id="rId26"/>
    <p:sldId id="325" r:id="rId27"/>
  </p:sldIdLst>
  <p:sldSz cx="9144000" cy="5143500" type="screen16x9"/>
  <p:notesSz cx="7023100" cy="9309100"/>
  <p:custDataLst>
    <p:tags r:id="rId30"/>
  </p:custDataLst>
  <p:defaultTextStyle>
    <a:defPPr>
      <a:defRPr lang="en-CA"/>
    </a:defPPr>
    <a:lvl1pPr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1pPr>
    <a:lvl2pPr marL="4572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2pPr>
    <a:lvl3pPr marL="9144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3pPr>
    <a:lvl4pPr marL="13716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4pPr>
    <a:lvl5pPr marL="1828800" algn="l" rtl="0" fontAlgn="base">
      <a:spcBef>
        <a:spcPct val="0"/>
      </a:spcBef>
      <a:spcAft>
        <a:spcPct val="0"/>
      </a:spcAft>
      <a:defRPr kumimoji="1" sz="2400" kern="1200">
        <a:solidFill>
          <a:schemeClr val="tx1"/>
        </a:solidFill>
        <a:latin typeface="Gill Sans" pitchFamily="34" charset="0"/>
        <a:ea typeface="+mn-ea"/>
        <a:cs typeface="Times New Roman" pitchFamily="18" charset="0"/>
      </a:defRPr>
    </a:lvl5pPr>
    <a:lvl6pPr marL="2286000" algn="l" defTabSz="914400" rtl="0" eaLnBrk="1" latinLnBrk="0" hangingPunct="1">
      <a:defRPr kumimoji="1" sz="2400" kern="1200">
        <a:solidFill>
          <a:schemeClr val="tx1"/>
        </a:solidFill>
        <a:latin typeface="Gill Sans" pitchFamily="34" charset="0"/>
        <a:ea typeface="+mn-ea"/>
        <a:cs typeface="Times New Roman" pitchFamily="18" charset="0"/>
      </a:defRPr>
    </a:lvl6pPr>
    <a:lvl7pPr marL="2743200" algn="l" defTabSz="914400" rtl="0" eaLnBrk="1" latinLnBrk="0" hangingPunct="1">
      <a:defRPr kumimoji="1" sz="2400" kern="1200">
        <a:solidFill>
          <a:schemeClr val="tx1"/>
        </a:solidFill>
        <a:latin typeface="Gill Sans" pitchFamily="34" charset="0"/>
        <a:ea typeface="+mn-ea"/>
        <a:cs typeface="Times New Roman" pitchFamily="18" charset="0"/>
      </a:defRPr>
    </a:lvl7pPr>
    <a:lvl8pPr marL="3200400" algn="l" defTabSz="914400" rtl="0" eaLnBrk="1" latinLnBrk="0" hangingPunct="1">
      <a:defRPr kumimoji="1" sz="2400" kern="1200">
        <a:solidFill>
          <a:schemeClr val="tx1"/>
        </a:solidFill>
        <a:latin typeface="Gill Sans" pitchFamily="34" charset="0"/>
        <a:ea typeface="+mn-ea"/>
        <a:cs typeface="Times New Roman" pitchFamily="18" charset="0"/>
      </a:defRPr>
    </a:lvl8pPr>
    <a:lvl9pPr marL="3657600" algn="l" defTabSz="914400" rtl="0" eaLnBrk="1" latinLnBrk="0" hangingPunct="1">
      <a:defRPr kumimoji="1" sz="2400" kern="1200">
        <a:solidFill>
          <a:schemeClr val="tx1"/>
        </a:solidFill>
        <a:latin typeface="Gill Sans" pitchFamily="34" charset="0"/>
        <a:ea typeface="+mn-ea"/>
        <a:cs typeface="Times New Roman" pitchFamily="18"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B"/>
    <a:srgbClr val="336699"/>
    <a:srgbClr val="CC0000"/>
    <a:srgbClr val="0066A1"/>
    <a:srgbClr val="004165"/>
    <a:srgbClr val="427730"/>
    <a:srgbClr val="D52B1E"/>
    <a:srgbClr val="C5AE4C"/>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84560" autoAdjust="0"/>
  </p:normalViewPr>
  <p:slideViewPr>
    <p:cSldViewPr snapToGrid="0">
      <p:cViewPr varScale="1">
        <p:scale>
          <a:sx n="78" d="100"/>
          <a:sy n="78" d="100"/>
        </p:scale>
        <p:origin x="246" y="96"/>
      </p:cViewPr>
      <p:guideLst>
        <p:guide orient="horz" pos="1620"/>
        <p:guide pos="2880"/>
      </p:guideLst>
    </p:cSldViewPr>
  </p:slideViewPr>
  <p:outlineViewPr>
    <p:cViewPr>
      <p:scale>
        <a:sx n="33" d="100"/>
        <a:sy n="33" d="100"/>
      </p:scale>
      <p:origin x="0" y="-16146"/>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53" d="100"/>
          <a:sy n="53" d="100"/>
        </p:scale>
        <p:origin x="1788" y="84"/>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0C6619-CB0B-4356-B418-13C6278246D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CA"/>
        </a:p>
      </dgm:t>
    </dgm:pt>
    <dgm:pt modelId="{B99C3E2B-A21A-4CBD-92F4-E2669CBAE49A}">
      <dgm:prSet phldrT="[Text]" custT="1"/>
      <dgm:spPr/>
      <dgm:t>
        <a:bodyPr/>
        <a:lstStyle/>
        <a:p>
          <a:r>
            <a:rPr lang="en-CA" sz="1600" dirty="0" smtClean="0"/>
            <a:t>Vacant units during the year. For example, if a unit is vacant for 2 months, the First Nation must contribute the MRC for those 2 months.</a:t>
          </a:r>
          <a:endParaRPr lang="en-CA" sz="1600" dirty="0"/>
        </a:p>
      </dgm:t>
    </dgm:pt>
    <dgm:pt modelId="{DDCF9966-32EF-4B9D-BBE8-64AF1F9AEDA4}" type="parTrans" cxnId="{5A78601D-EE6F-4315-BCD8-7A2186BC6D43}">
      <dgm:prSet/>
      <dgm:spPr/>
      <dgm:t>
        <a:bodyPr/>
        <a:lstStyle/>
        <a:p>
          <a:endParaRPr lang="en-CA"/>
        </a:p>
      </dgm:t>
    </dgm:pt>
    <dgm:pt modelId="{A1095FBB-8F49-4079-9F88-F5907F53C110}" type="sibTrans" cxnId="{5A78601D-EE6F-4315-BCD8-7A2186BC6D43}">
      <dgm:prSet/>
      <dgm:spPr/>
      <dgm:t>
        <a:bodyPr/>
        <a:lstStyle/>
        <a:p>
          <a:endParaRPr lang="en-CA"/>
        </a:p>
      </dgm:t>
    </dgm:pt>
    <dgm:pt modelId="{F66F031F-F4E5-47AE-A6CD-9DFE39D587D6}">
      <dgm:prSet phldrT="[Text]" custT="1"/>
      <dgm:spPr/>
      <dgm:t>
        <a:bodyPr/>
        <a:lstStyle/>
        <a:p>
          <a:r>
            <a:rPr lang="en-CA" sz="1600" dirty="0" smtClean="0"/>
            <a:t>Occupancy charge is lower than MRC. (ex: charge is $300, MRC is $400). The First Nation must then contribute the difference each month to meet the MRC requirement. </a:t>
          </a:r>
          <a:endParaRPr lang="en-CA" sz="1600" dirty="0"/>
        </a:p>
      </dgm:t>
    </dgm:pt>
    <dgm:pt modelId="{2EFCFEFF-4B12-44B6-B881-D3D47F556600}" type="parTrans" cxnId="{14171A64-0978-45F0-86B7-87FACD639161}">
      <dgm:prSet/>
      <dgm:spPr/>
      <dgm:t>
        <a:bodyPr/>
        <a:lstStyle/>
        <a:p>
          <a:endParaRPr lang="en-CA"/>
        </a:p>
      </dgm:t>
    </dgm:pt>
    <dgm:pt modelId="{8D73BF06-EA5F-4D4F-BC3C-D075FBC172FC}" type="sibTrans" cxnId="{14171A64-0978-45F0-86B7-87FACD639161}">
      <dgm:prSet/>
      <dgm:spPr/>
      <dgm:t>
        <a:bodyPr/>
        <a:lstStyle/>
        <a:p>
          <a:endParaRPr lang="en-CA"/>
        </a:p>
      </dgm:t>
    </dgm:pt>
    <dgm:pt modelId="{0CE93484-F5E0-4E0F-BD9E-81AB06668F85}">
      <dgm:prSet phldrT="[Text]" custT="1"/>
      <dgm:spPr/>
      <dgm:t>
        <a:bodyPr/>
        <a:lstStyle/>
        <a:p>
          <a:r>
            <a:rPr lang="en-CA" sz="1600" dirty="0" smtClean="0"/>
            <a:t>The First Nation is using cash-basis accounting—recognizing revenue only when it is paid, instead of when it is earned (accrual)</a:t>
          </a:r>
          <a:endParaRPr lang="en-CA" sz="1600" dirty="0"/>
        </a:p>
      </dgm:t>
    </dgm:pt>
    <dgm:pt modelId="{46092818-E84A-415D-AF38-F6083FB8A7FC}" type="parTrans" cxnId="{CA1DF22E-5DB4-4502-83F1-EFC4FF6E1163}">
      <dgm:prSet/>
      <dgm:spPr/>
      <dgm:t>
        <a:bodyPr/>
        <a:lstStyle/>
        <a:p>
          <a:endParaRPr lang="en-CA"/>
        </a:p>
      </dgm:t>
    </dgm:pt>
    <dgm:pt modelId="{D19FE4E1-3050-4B83-A35D-E4ED13E879B5}" type="sibTrans" cxnId="{CA1DF22E-5DB4-4502-83F1-EFC4FF6E1163}">
      <dgm:prSet/>
      <dgm:spPr/>
      <dgm:t>
        <a:bodyPr/>
        <a:lstStyle/>
        <a:p>
          <a:endParaRPr lang="en-CA"/>
        </a:p>
      </dgm:t>
    </dgm:pt>
    <dgm:pt modelId="{1B95E7E2-B0E6-4BA1-90BE-9D167D4F0B66}" type="pres">
      <dgm:prSet presAssocID="{790C6619-CB0B-4356-B418-13C6278246DA}" presName="linear" presStyleCnt="0">
        <dgm:presLayoutVars>
          <dgm:dir/>
          <dgm:animLvl val="lvl"/>
          <dgm:resizeHandles val="exact"/>
        </dgm:presLayoutVars>
      </dgm:prSet>
      <dgm:spPr/>
      <dgm:t>
        <a:bodyPr/>
        <a:lstStyle/>
        <a:p>
          <a:endParaRPr lang="en-CA"/>
        </a:p>
      </dgm:t>
    </dgm:pt>
    <dgm:pt modelId="{C9A72651-87F4-40C6-B17B-A656CF9CD4F2}" type="pres">
      <dgm:prSet presAssocID="{B99C3E2B-A21A-4CBD-92F4-E2669CBAE49A}" presName="parentLin" presStyleCnt="0"/>
      <dgm:spPr/>
    </dgm:pt>
    <dgm:pt modelId="{A67C52A3-DB6F-40F6-A2BE-032000A046B1}" type="pres">
      <dgm:prSet presAssocID="{B99C3E2B-A21A-4CBD-92F4-E2669CBAE49A}" presName="parentLeftMargin" presStyleLbl="node1" presStyleIdx="0" presStyleCnt="3"/>
      <dgm:spPr/>
      <dgm:t>
        <a:bodyPr/>
        <a:lstStyle/>
        <a:p>
          <a:endParaRPr lang="en-CA"/>
        </a:p>
      </dgm:t>
    </dgm:pt>
    <dgm:pt modelId="{55CC5870-2921-4498-9714-7B76AF3FB1EA}" type="pres">
      <dgm:prSet presAssocID="{B99C3E2B-A21A-4CBD-92F4-E2669CBAE49A}" presName="parentText" presStyleLbl="node1" presStyleIdx="0" presStyleCnt="3" custScaleX="114736">
        <dgm:presLayoutVars>
          <dgm:chMax val="0"/>
          <dgm:bulletEnabled val="1"/>
        </dgm:presLayoutVars>
      </dgm:prSet>
      <dgm:spPr/>
      <dgm:t>
        <a:bodyPr/>
        <a:lstStyle/>
        <a:p>
          <a:endParaRPr lang="en-CA"/>
        </a:p>
      </dgm:t>
    </dgm:pt>
    <dgm:pt modelId="{194EEBB2-5D4F-4DD7-811F-86B54DD160CA}" type="pres">
      <dgm:prSet presAssocID="{B99C3E2B-A21A-4CBD-92F4-E2669CBAE49A}" presName="negativeSpace" presStyleCnt="0"/>
      <dgm:spPr/>
    </dgm:pt>
    <dgm:pt modelId="{2D0FB536-BA3D-4E11-BF78-99F0D9E10801}" type="pres">
      <dgm:prSet presAssocID="{B99C3E2B-A21A-4CBD-92F4-E2669CBAE49A}" presName="childText" presStyleLbl="conFgAcc1" presStyleIdx="0" presStyleCnt="3">
        <dgm:presLayoutVars>
          <dgm:bulletEnabled val="1"/>
        </dgm:presLayoutVars>
      </dgm:prSet>
      <dgm:spPr/>
    </dgm:pt>
    <dgm:pt modelId="{05411F72-4C19-4D0C-974B-D859C325721C}" type="pres">
      <dgm:prSet presAssocID="{A1095FBB-8F49-4079-9F88-F5907F53C110}" presName="spaceBetweenRectangles" presStyleCnt="0"/>
      <dgm:spPr/>
    </dgm:pt>
    <dgm:pt modelId="{B1DF35E8-4E59-4EF5-B8C9-4534ACD6376D}" type="pres">
      <dgm:prSet presAssocID="{F66F031F-F4E5-47AE-A6CD-9DFE39D587D6}" presName="parentLin" presStyleCnt="0"/>
      <dgm:spPr/>
    </dgm:pt>
    <dgm:pt modelId="{1318269E-46AB-4145-BBDB-38803A97088C}" type="pres">
      <dgm:prSet presAssocID="{F66F031F-F4E5-47AE-A6CD-9DFE39D587D6}" presName="parentLeftMargin" presStyleLbl="node1" presStyleIdx="0" presStyleCnt="3"/>
      <dgm:spPr/>
      <dgm:t>
        <a:bodyPr/>
        <a:lstStyle/>
        <a:p>
          <a:endParaRPr lang="en-CA"/>
        </a:p>
      </dgm:t>
    </dgm:pt>
    <dgm:pt modelId="{2A21CB98-0833-4B19-B5AD-3B633DE35BEC}" type="pres">
      <dgm:prSet presAssocID="{F66F031F-F4E5-47AE-A6CD-9DFE39D587D6}" presName="parentText" presStyleLbl="node1" presStyleIdx="1" presStyleCnt="3" custScaleX="133542">
        <dgm:presLayoutVars>
          <dgm:chMax val="0"/>
          <dgm:bulletEnabled val="1"/>
        </dgm:presLayoutVars>
      </dgm:prSet>
      <dgm:spPr/>
      <dgm:t>
        <a:bodyPr/>
        <a:lstStyle/>
        <a:p>
          <a:endParaRPr lang="en-CA"/>
        </a:p>
      </dgm:t>
    </dgm:pt>
    <dgm:pt modelId="{3C6D7C64-8772-4BEA-9444-3D205EF3D3DC}" type="pres">
      <dgm:prSet presAssocID="{F66F031F-F4E5-47AE-A6CD-9DFE39D587D6}" presName="negativeSpace" presStyleCnt="0"/>
      <dgm:spPr/>
    </dgm:pt>
    <dgm:pt modelId="{D24E6418-B7FE-468B-8DAD-8FB620325E84}" type="pres">
      <dgm:prSet presAssocID="{F66F031F-F4E5-47AE-A6CD-9DFE39D587D6}" presName="childText" presStyleLbl="conFgAcc1" presStyleIdx="1" presStyleCnt="3">
        <dgm:presLayoutVars>
          <dgm:bulletEnabled val="1"/>
        </dgm:presLayoutVars>
      </dgm:prSet>
      <dgm:spPr/>
    </dgm:pt>
    <dgm:pt modelId="{DF16576D-7E97-4989-869F-AFFE521D1BDB}" type="pres">
      <dgm:prSet presAssocID="{8D73BF06-EA5F-4D4F-BC3C-D075FBC172FC}" presName="spaceBetweenRectangles" presStyleCnt="0"/>
      <dgm:spPr/>
    </dgm:pt>
    <dgm:pt modelId="{8DED4559-7D4A-4234-A35C-C7A39B5D5AE1}" type="pres">
      <dgm:prSet presAssocID="{0CE93484-F5E0-4E0F-BD9E-81AB06668F85}" presName="parentLin" presStyleCnt="0"/>
      <dgm:spPr/>
    </dgm:pt>
    <dgm:pt modelId="{1D4F8252-FF1C-47FD-B99A-2C7651DFB260}" type="pres">
      <dgm:prSet presAssocID="{0CE93484-F5E0-4E0F-BD9E-81AB06668F85}" presName="parentLeftMargin" presStyleLbl="node1" presStyleIdx="1" presStyleCnt="3"/>
      <dgm:spPr/>
      <dgm:t>
        <a:bodyPr/>
        <a:lstStyle/>
        <a:p>
          <a:endParaRPr lang="en-CA"/>
        </a:p>
      </dgm:t>
    </dgm:pt>
    <dgm:pt modelId="{B9B1B86A-D862-4299-9EE4-78C78D762BAE}" type="pres">
      <dgm:prSet presAssocID="{0CE93484-F5E0-4E0F-BD9E-81AB06668F85}" presName="parentText" presStyleLbl="node1" presStyleIdx="2" presStyleCnt="3" custScaleX="117123">
        <dgm:presLayoutVars>
          <dgm:chMax val="0"/>
          <dgm:bulletEnabled val="1"/>
        </dgm:presLayoutVars>
      </dgm:prSet>
      <dgm:spPr/>
      <dgm:t>
        <a:bodyPr/>
        <a:lstStyle/>
        <a:p>
          <a:endParaRPr lang="en-CA"/>
        </a:p>
      </dgm:t>
    </dgm:pt>
    <dgm:pt modelId="{E40A81F2-9F31-40CB-BE6E-13FF10457987}" type="pres">
      <dgm:prSet presAssocID="{0CE93484-F5E0-4E0F-BD9E-81AB06668F85}" presName="negativeSpace" presStyleCnt="0"/>
      <dgm:spPr/>
    </dgm:pt>
    <dgm:pt modelId="{F2420641-F357-42F5-97E9-5E161FAA3C0E}" type="pres">
      <dgm:prSet presAssocID="{0CE93484-F5E0-4E0F-BD9E-81AB06668F85}" presName="childText" presStyleLbl="conFgAcc1" presStyleIdx="2" presStyleCnt="3">
        <dgm:presLayoutVars>
          <dgm:bulletEnabled val="1"/>
        </dgm:presLayoutVars>
      </dgm:prSet>
      <dgm:spPr/>
    </dgm:pt>
  </dgm:ptLst>
  <dgm:cxnLst>
    <dgm:cxn modelId="{B8BA168C-5164-4DAF-88BF-2CF64B6AD341}" type="presOf" srcId="{B99C3E2B-A21A-4CBD-92F4-E2669CBAE49A}" destId="{A67C52A3-DB6F-40F6-A2BE-032000A046B1}" srcOrd="0" destOrd="0" presId="urn:microsoft.com/office/officeart/2005/8/layout/list1"/>
    <dgm:cxn modelId="{FF6B60B7-4F63-4A1D-A9EB-0CBD1061883E}" type="presOf" srcId="{B99C3E2B-A21A-4CBD-92F4-E2669CBAE49A}" destId="{55CC5870-2921-4498-9714-7B76AF3FB1EA}" srcOrd="1" destOrd="0" presId="urn:microsoft.com/office/officeart/2005/8/layout/list1"/>
    <dgm:cxn modelId="{DFA1CB3C-E8D4-4E0E-AA7A-579CDFF94454}" type="presOf" srcId="{F66F031F-F4E5-47AE-A6CD-9DFE39D587D6}" destId="{2A21CB98-0833-4B19-B5AD-3B633DE35BEC}" srcOrd="1" destOrd="0" presId="urn:microsoft.com/office/officeart/2005/8/layout/list1"/>
    <dgm:cxn modelId="{6F9DE2DA-DC55-4F0B-8F59-B8475551A06C}" type="presOf" srcId="{790C6619-CB0B-4356-B418-13C6278246DA}" destId="{1B95E7E2-B0E6-4BA1-90BE-9D167D4F0B66}" srcOrd="0" destOrd="0" presId="urn:microsoft.com/office/officeart/2005/8/layout/list1"/>
    <dgm:cxn modelId="{14171A64-0978-45F0-86B7-87FACD639161}" srcId="{790C6619-CB0B-4356-B418-13C6278246DA}" destId="{F66F031F-F4E5-47AE-A6CD-9DFE39D587D6}" srcOrd="1" destOrd="0" parTransId="{2EFCFEFF-4B12-44B6-B881-D3D47F556600}" sibTransId="{8D73BF06-EA5F-4D4F-BC3C-D075FBC172FC}"/>
    <dgm:cxn modelId="{5A78601D-EE6F-4315-BCD8-7A2186BC6D43}" srcId="{790C6619-CB0B-4356-B418-13C6278246DA}" destId="{B99C3E2B-A21A-4CBD-92F4-E2669CBAE49A}" srcOrd="0" destOrd="0" parTransId="{DDCF9966-32EF-4B9D-BBE8-64AF1F9AEDA4}" sibTransId="{A1095FBB-8F49-4079-9F88-F5907F53C110}"/>
    <dgm:cxn modelId="{B08693AB-CE91-46EC-B2D2-EED92850510E}" type="presOf" srcId="{F66F031F-F4E5-47AE-A6CD-9DFE39D587D6}" destId="{1318269E-46AB-4145-BBDB-38803A97088C}" srcOrd="0" destOrd="0" presId="urn:microsoft.com/office/officeart/2005/8/layout/list1"/>
    <dgm:cxn modelId="{82B3E2D5-7E9B-4FA2-90B4-8D715433C984}" type="presOf" srcId="{0CE93484-F5E0-4E0F-BD9E-81AB06668F85}" destId="{B9B1B86A-D862-4299-9EE4-78C78D762BAE}" srcOrd="1" destOrd="0" presId="urn:microsoft.com/office/officeart/2005/8/layout/list1"/>
    <dgm:cxn modelId="{CA1DF22E-5DB4-4502-83F1-EFC4FF6E1163}" srcId="{790C6619-CB0B-4356-B418-13C6278246DA}" destId="{0CE93484-F5E0-4E0F-BD9E-81AB06668F85}" srcOrd="2" destOrd="0" parTransId="{46092818-E84A-415D-AF38-F6083FB8A7FC}" sibTransId="{D19FE4E1-3050-4B83-A35D-E4ED13E879B5}"/>
    <dgm:cxn modelId="{0EB4608D-577C-4E3E-9E8A-A1088E734EA0}" type="presOf" srcId="{0CE93484-F5E0-4E0F-BD9E-81AB06668F85}" destId="{1D4F8252-FF1C-47FD-B99A-2C7651DFB260}" srcOrd="0" destOrd="0" presId="urn:microsoft.com/office/officeart/2005/8/layout/list1"/>
    <dgm:cxn modelId="{924F6682-2435-4286-BDCC-B5274DD4CA81}" type="presParOf" srcId="{1B95E7E2-B0E6-4BA1-90BE-9D167D4F0B66}" destId="{C9A72651-87F4-40C6-B17B-A656CF9CD4F2}" srcOrd="0" destOrd="0" presId="urn:microsoft.com/office/officeart/2005/8/layout/list1"/>
    <dgm:cxn modelId="{0852A39F-322D-400F-8137-8EE35C2C7CB0}" type="presParOf" srcId="{C9A72651-87F4-40C6-B17B-A656CF9CD4F2}" destId="{A67C52A3-DB6F-40F6-A2BE-032000A046B1}" srcOrd="0" destOrd="0" presId="urn:microsoft.com/office/officeart/2005/8/layout/list1"/>
    <dgm:cxn modelId="{CCD3E4BA-2FBF-4F80-B455-C54852F5082E}" type="presParOf" srcId="{C9A72651-87F4-40C6-B17B-A656CF9CD4F2}" destId="{55CC5870-2921-4498-9714-7B76AF3FB1EA}" srcOrd="1" destOrd="0" presId="urn:microsoft.com/office/officeart/2005/8/layout/list1"/>
    <dgm:cxn modelId="{6C65E7FF-A194-4AD6-8710-CF1D6D9DD512}" type="presParOf" srcId="{1B95E7E2-B0E6-4BA1-90BE-9D167D4F0B66}" destId="{194EEBB2-5D4F-4DD7-811F-86B54DD160CA}" srcOrd="1" destOrd="0" presId="urn:microsoft.com/office/officeart/2005/8/layout/list1"/>
    <dgm:cxn modelId="{93358B05-DAF1-498C-8438-D0D2D2C1B98C}" type="presParOf" srcId="{1B95E7E2-B0E6-4BA1-90BE-9D167D4F0B66}" destId="{2D0FB536-BA3D-4E11-BF78-99F0D9E10801}" srcOrd="2" destOrd="0" presId="urn:microsoft.com/office/officeart/2005/8/layout/list1"/>
    <dgm:cxn modelId="{645C3FA1-2B2A-4233-9FE7-743CEF7E4AD3}" type="presParOf" srcId="{1B95E7E2-B0E6-4BA1-90BE-9D167D4F0B66}" destId="{05411F72-4C19-4D0C-974B-D859C325721C}" srcOrd="3" destOrd="0" presId="urn:microsoft.com/office/officeart/2005/8/layout/list1"/>
    <dgm:cxn modelId="{15D75166-0609-494A-8361-CFF39EF7E78D}" type="presParOf" srcId="{1B95E7E2-B0E6-4BA1-90BE-9D167D4F0B66}" destId="{B1DF35E8-4E59-4EF5-B8C9-4534ACD6376D}" srcOrd="4" destOrd="0" presId="urn:microsoft.com/office/officeart/2005/8/layout/list1"/>
    <dgm:cxn modelId="{BDAB7DC7-576C-4CD9-8C86-92E236A7CF97}" type="presParOf" srcId="{B1DF35E8-4E59-4EF5-B8C9-4534ACD6376D}" destId="{1318269E-46AB-4145-BBDB-38803A97088C}" srcOrd="0" destOrd="0" presId="urn:microsoft.com/office/officeart/2005/8/layout/list1"/>
    <dgm:cxn modelId="{AED34204-0087-4475-ADE0-A48AD044D828}" type="presParOf" srcId="{B1DF35E8-4E59-4EF5-B8C9-4534ACD6376D}" destId="{2A21CB98-0833-4B19-B5AD-3B633DE35BEC}" srcOrd="1" destOrd="0" presId="urn:microsoft.com/office/officeart/2005/8/layout/list1"/>
    <dgm:cxn modelId="{E3DBC6E2-48A2-418E-B609-08F38C0124DA}" type="presParOf" srcId="{1B95E7E2-B0E6-4BA1-90BE-9D167D4F0B66}" destId="{3C6D7C64-8772-4BEA-9444-3D205EF3D3DC}" srcOrd="5" destOrd="0" presId="urn:microsoft.com/office/officeart/2005/8/layout/list1"/>
    <dgm:cxn modelId="{EFFAD46F-AC8B-48F2-8CD0-23F65283BC71}" type="presParOf" srcId="{1B95E7E2-B0E6-4BA1-90BE-9D167D4F0B66}" destId="{D24E6418-B7FE-468B-8DAD-8FB620325E84}" srcOrd="6" destOrd="0" presId="urn:microsoft.com/office/officeart/2005/8/layout/list1"/>
    <dgm:cxn modelId="{96AFE29B-3458-45F5-9E27-8FF5CCEBE165}" type="presParOf" srcId="{1B95E7E2-B0E6-4BA1-90BE-9D167D4F0B66}" destId="{DF16576D-7E97-4989-869F-AFFE521D1BDB}" srcOrd="7" destOrd="0" presId="urn:microsoft.com/office/officeart/2005/8/layout/list1"/>
    <dgm:cxn modelId="{D50EDEB6-99B8-4443-B8D8-28E5C04ED291}" type="presParOf" srcId="{1B95E7E2-B0E6-4BA1-90BE-9D167D4F0B66}" destId="{8DED4559-7D4A-4234-A35C-C7A39B5D5AE1}" srcOrd="8" destOrd="0" presId="urn:microsoft.com/office/officeart/2005/8/layout/list1"/>
    <dgm:cxn modelId="{ECB0D5AC-1A82-4BB6-B499-84E01A36DCC9}" type="presParOf" srcId="{8DED4559-7D4A-4234-A35C-C7A39B5D5AE1}" destId="{1D4F8252-FF1C-47FD-B99A-2C7651DFB260}" srcOrd="0" destOrd="0" presId="urn:microsoft.com/office/officeart/2005/8/layout/list1"/>
    <dgm:cxn modelId="{420AADD3-1CAE-4EB1-A5AD-D5A52BE1F8DC}" type="presParOf" srcId="{8DED4559-7D4A-4234-A35C-C7A39B5D5AE1}" destId="{B9B1B86A-D862-4299-9EE4-78C78D762BAE}" srcOrd="1" destOrd="0" presId="urn:microsoft.com/office/officeart/2005/8/layout/list1"/>
    <dgm:cxn modelId="{67421D4D-45CE-4C9A-B0C4-B089E7930C95}" type="presParOf" srcId="{1B95E7E2-B0E6-4BA1-90BE-9D167D4F0B66}" destId="{E40A81F2-9F31-40CB-BE6E-13FF10457987}" srcOrd="9" destOrd="0" presId="urn:microsoft.com/office/officeart/2005/8/layout/list1"/>
    <dgm:cxn modelId="{0BB05E83-4C20-4543-AC76-FF7067066D76}" type="presParOf" srcId="{1B95E7E2-B0E6-4BA1-90BE-9D167D4F0B66}" destId="{F2420641-F357-42F5-97E9-5E161FAA3C0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FB536-BA3D-4E11-BF78-99F0D9E10801}">
      <dsp:nvSpPr>
        <dsp:cNvPr id="0" name=""/>
        <dsp:cNvSpPr/>
      </dsp:nvSpPr>
      <dsp:spPr>
        <a:xfrm>
          <a:off x="0" y="395491"/>
          <a:ext cx="8329612" cy="604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CC5870-2921-4498-9714-7B76AF3FB1EA}">
      <dsp:nvSpPr>
        <dsp:cNvPr id="0" name=""/>
        <dsp:cNvSpPr/>
      </dsp:nvSpPr>
      <dsp:spPr>
        <a:xfrm>
          <a:off x="416480" y="41251"/>
          <a:ext cx="6689944" cy="7084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88" tIns="0" rIns="220388" bIns="0" numCol="1" spcCol="1270" anchor="ctr" anchorCtr="0">
          <a:noAutofit/>
        </a:bodyPr>
        <a:lstStyle/>
        <a:p>
          <a:pPr lvl="0" algn="l" defTabSz="711200">
            <a:lnSpc>
              <a:spcPct val="90000"/>
            </a:lnSpc>
            <a:spcBef>
              <a:spcPct val="0"/>
            </a:spcBef>
            <a:spcAft>
              <a:spcPct val="35000"/>
            </a:spcAft>
          </a:pPr>
          <a:r>
            <a:rPr lang="en-CA" sz="1600" kern="1200" dirty="0" smtClean="0"/>
            <a:t>Vacant units during the year. For example, if a unit is vacant for 2 months, the First Nation must contribute the MRC for those 2 months.</a:t>
          </a:r>
          <a:endParaRPr lang="en-CA" sz="1600" kern="1200" dirty="0"/>
        </a:p>
      </dsp:txBody>
      <dsp:txXfrm>
        <a:off x="451065" y="75836"/>
        <a:ext cx="6620774" cy="639310"/>
      </dsp:txXfrm>
    </dsp:sp>
    <dsp:sp modelId="{D24E6418-B7FE-468B-8DAD-8FB620325E84}">
      <dsp:nvSpPr>
        <dsp:cNvPr id="0" name=""/>
        <dsp:cNvSpPr/>
      </dsp:nvSpPr>
      <dsp:spPr>
        <a:xfrm>
          <a:off x="0" y="1484131"/>
          <a:ext cx="8329612" cy="604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21CB98-0833-4B19-B5AD-3B633DE35BEC}">
      <dsp:nvSpPr>
        <dsp:cNvPr id="0" name=""/>
        <dsp:cNvSpPr/>
      </dsp:nvSpPr>
      <dsp:spPr>
        <a:xfrm>
          <a:off x="416480" y="1129891"/>
          <a:ext cx="7786471" cy="7084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88" tIns="0" rIns="220388" bIns="0" numCol="1" spcCol="1270" anchor="ctr" anchorCtr="0">
          <a:noAutofit/>
        </a:bodyPr>
        <a:lstStyle/>
        <a:p>
          <a:pPr lvl="0" algn="l" defTabSz="711200">
            <a:lnSpc>
              <a:spcPct val="90000"/>
            </a:lnSpc>
            <a:spcBef>
              <a:spcPct val="0"/>
            </a:spcBef>
            <a:spcAft>
              <a:spcPct val="35000"/>
            </a:spcAft>
          </a:pPr>
          <a:r>
            <a:rPr lang="en-CA" sz="1600" kern="1200" dirty="0" smtClean="0"/>
            <a:t>Occupancy charge is lower than MRC. (ex: charge is $300, MRC is $400). The First Nation must then contribute the difference each month to meet the MRC requirement. </a:t>
          </a:r>
          <a:endParaRPr lang="en-CA" sz="1600" kern="1200" dirty="0"/>
        </a:p>
      </dsp:txBody>
      <dsp:txXfrm>
        <a:off x="451065" y="1164476"/>
        <a:ext cx="7717301" cy="639310"/>
      </dsp:txXfrm>
    </dsp:sp>
    <dsp:sp modelId="{F2420641-F357-42F5-97E9-5E161FAA3C0E}">
      <dsp:nvSpPr>
        <dsp:cNvPr id="0" name=""/>
        <dsp:cNvSpPr/>
      </dsp:nvSpPr>
      <dsp:spPr>
        <a:xfrm>
          <a:off x="0" y="2572771"/>
          <a:ext cx="8329612"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1B86A-D862-4299-9EE4-78C78D762BAE}">
      <dsp:nvSpPr>
        <dsp:cNvPr id="0" name=""/>
        <dsp:cNvSpPr/>
      </dsp:nvSpPr>
      <dsp:spPr>
        <a:xfrm>
          <a:off x="416480" y="2218531"/>
          <a:ext cx="6829124"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388" tIns="0" rIns="220388" bIns="0" numCol="1" spcCol="1270" anchor="ctr" anchorCtr="0">
          <a:noAutofit/>
        </a:bodyPr>
        <a:lstStyle/>
        <a:p>
          <a:pPr lvl="0" algn="l" defTabSz="711200">
            <a:lnSpc>
              <a:spcPct val="90000"/>
            </a:lnSpc>
            <a:spcBef>
              <a:spcPct val="0"/>
            </a:spcBef>
            <a:spcAft>
              <a:spcPct val="35000"/>
            </a:spcAft>
          </a:pPr>
          <a:r>
            <a:rPr lang="en-CA" sz="1600" kern="1200" dirty="0" smtClean="0"/>
            <a:t>The First Nation is using cash-basis accounting—recognizing revenue only when it is paid, instead of when it is earned (accrual)</a:t>
          </a:r>
          <a:endParaRPr lang="en-CA" sz="1600" kern="1200" dirty="0"/>
        </a:p>
      </dsp:txBody>
      <dsp:txXfrm>
        <a:off x="451065" y="2253116"/>
        <a:ext cx="6759954"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1" name="Rectangle 3"/>
          <p:cNvSpPr>
            <a:spLocks noGrp="1" noChangeArrowheads="1"/>
          </p:cNvSpPr>
          <p:nvPr>
            <p:ph type="dt" sz="quarter"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vl1pPr>
          </a:lstStyle>
          <a:p>
            <a:endParaRPr lang="en-CA" dirty="0">
              <a:latin typeface="Calibri" panose="020F0502020204030204" pitchFamily="34" charset="0"/>
            </a:endParaRPr>
          </a:p>
        </p:txBody>
      </p:sp>
      <p:sp>
        <p:nvSpPr>
          <p:cNvPr id="17412" name="Rectangle 4"/>
          <p:cNvSpPr>
            <a:spLocks noGrp="1" noChangeArrowheads="1"/>
          </p:cNvSpPr>
          <p:nvPr>
            <p:ph type="ftr" sz="quarter" idx="2"/>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vl1pPr>
          </a:lstStyle>
          <a:p>
            <a:endParaRPr lang="en-CA" dirty="0">
              <a:latin typeface="Calibri" panose="020F0502020204030204" pitchFamily="34" charset="0"/>
            </a:endParaRPr>
          </a:p>
        </p:txBody>
      </p:sp>
      <p:sp>
        <p:nvSpPr>
          <p:cNvPr id="17413" name="Rectangle 5"/>
          <p:cNvSpPr>
            <a:spLocks noGrp="1" noChangeArrowheads="1"/>
          </p:cNvSpPr>
          <p:nvPr>
            <p:ph type="sldNum" sz="quarter" idx="3"/>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vl1pPr>
          </a:lstStyle>
          <a:p>
            <a:fld id="{389B4954-A652-4E7E-9945-B64DE72EE683}" type="slidenum">
              <a:rPr lang="en-CA">
                <a:latin typeface="Calibri" panose="020F0502020204030204" pitchFamily="34" charset="0"/>
              </a:rPr>
              <a:pPr/>
              <a:t>‹#›</a:t>
            </a:fld>
            <a:endParaRPr lang="en-CA" dirty="0">
              <a:latin typeface="Calibri" panose="020F0502020204030204" pitchFamily="34" charset="0"/>
            </a:endParaRPr>
          </a:p>
        </p:txBody>
      </p:sp>
    </p:spTree>
    <p:extLst>
      <p:ext uri="{BB962C8B-B14F-4D97-AF65-F5344CB8AC3E}">
        <p14:creationId xmlns:p14="http://schemas.microsoft.com/office/powerpoint/2010/main" val="12036348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44725"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3" name="Rectangle 3"/>
          <p:cNvSpPr>
            <a:spLocks noGrp="1" noChangeArrowheads="1"/>
          </p:cNvSpPr>
          <p:nvPr>
            <p:ph type="dt" idx="1"/>
          </p:nvPr>
        </p:nvSpPr>
        <p:spPr bwMode="auto">
          <a:xfrm>
            <a:off x="3978376" y="0"/>
            <a:ext cx="3044724" cy="464818"/>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lvl1pPr algn="r" defTabSz="931441" eaLnBrk="0" hangingPunct="0">
              <a:defRPr kumimoji="0" sz="1200">
                <a:latin typeface="Calibri" panose="020F0502020204030204" pitchFamily="34" charset="0"/>
              </a:defRPr>
            </a:lvl1pPr>
          </a:lstStyle>
          <a:p>
            <a:endParaRPr lang="en-CA" dirty="0"/>
          </a:p>
        </p:txBody>
      </p:sp>
      <p:sp>
        <p:nvSpPr>
          <p:cNvPr id="15364"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35246" y="4422143"/>
            <a:ext cx="5152610" cy="4188140"/>
          </a:xfrm>
          <a:prstGeom prst="rect">
            <a:avLst/>
          </a:prstGeom>
          <a:noFill/>
          <a:ln w="9525">
            <a:noFill/>
            <a:miter lim="800000"/>
            <a:headEnd/>
            <a:tailEnd/>
          </a:ln>
          <a:effectLst/>
        </p:spPr>
        <p:txBody>
          <a:bodyPr vert="horz" wrap="square" lIns="93303" tIns="46651" rIns="93303" bIns="46651" numCol="1" anchor="t" anchorCtr="0" compatLnSpc="1">
            <a:prstTxWarp prst="textNoShape">
              <a:avLst/>
            </a:prstTxWarp>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p:txBody>
      </p:sp>
      <p:sp>
        <p:nvSpPr>
          <p:cNvPr id="15366" name="Rectangle 6"/>
          <p:cNvSpPr>
            <a:spLocks noGrp="1" noChangeArrowheads="1"/>
          </p:cNvSpPr>
          <p:nvPr>
            <p:ph type="ftr" sz="quarter" idx="4"/>
          </p:nvPr>
        </p:nvSpPr>
        <p:spPr bwMode="auto">
          <a:xfrm>
            <a:off x="1" y="8844282"/>
            <a:ext cx="3044725"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defTabSz="931441" eaLnBrk="0" hangingPunct="0">
              <a:defRPr kumimoji="0" sz="1200">
                <a:latin typeface="Calibri" panose="020F0502020204030204" pitchFamily="34" charset="0"/>
              </a:defRPr>
            </a:lvl1pPr>
          </a:lstStyle>
          <a:p>
            <a:endParaRPr lang="en-CA" dirty="0"/>
          </a:p>
        </p:txBody>
      </p:sp>
      <p:sp>
        <p:nvSpPr>
          <p:cNvPr id="15367" name="Rectangle 7"/>
          <p:cNvSpPr>
            <a:spLocks noGrp="1" noChangeArrowheads="1"/>
          </p:cNvSpPr>
          <p:nvPr>
            <p:ph type="sldNum" sz="quarter" idx="5"/>
          </p:nvPr>
        </p:nvSpPr>
        <p:spPr bwMode="auto">
          <a:xfrm>
            <a:off x="3978376" y="8844282"/>
            <a:ext cx="3044724" cy="464818"/>
          </a:xfrm>
          <a:prstGeom prst="rect">
            <a:avLst/>
          </a:prstGeom>
          <a:noFill/>
          <a:ln w="9525">
            <a:noFill/>
            <a:miter lim="800000"/>
            <a:headEnd/>
            <a:tailEnd/>
          </a:ln>
          <a:effectLst/>
        </p:spPr>
        <p:txBody>
          <a:bodyPr vert="horz" wrap="square" lIns="93303" tIns="46651" rIns="93303" bIns="46651" numCol="1" anchor="b" anchorCtr="0" compatLnSpc="1">
            <a:prstTxWarp prst="textNoShape">
              <a:avLst/>
            </a:prstTxWarp>
          </a:bodyPr>
          <a:lstStyle>
            <a:lvl1pPr algn="r" defTabSz="931441" eaLnBrk="0" hangingPunct="0">
              <a:defRPr kumimoji="0" sz="1200">
                <a:latin typeface="Calibri" panose="020F0502020204030204" pitchFamily="34" charset="0"/>
              </a:defRPr>
            </a:lvl1pPr>
          </a:lstStyle>
          <a:p>
            <a:fld id="{FB88B0F5-CE8C-4614-9A8D-7575F954BBE1}" type="slidenum">
              <a:rPr lang="en-CA" smtClean="0"/>
              <a:pPr/>
              <a:t>‹#›</a:t>
            </a:fld>
            <a:endParaRPr lang="en-CA" dirty="0"/>
          </a:p>
        </p:txBody>
      </p:sp>
    </p:spTree>
    <p:extLst>
      <p:ext uri="{BB962C8B-B14F-4D97-AF65-F5344CB8AC3E}">
        <p14:creationId xmlns:p14="http://schemas.microsoft.com/office/powerpoint/2010/main" val="41331640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1pPr>
    <a:lvl2pPr marL="4572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2pPr>
    <a:lvl3pPr marL="9144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3pPr>
    <a:lvl4pPr marL="13716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4pPr>
    <a:lvl5pPr marL="1828800" algn="l" rtl="0" fontAlgn="base">
      <a:spcBef>
        <a:spcPct val="30000"/>
      </a:spcBef>
      <a:spcAft>
        <a:spcPct val="0"/>
      </a:spcAft>
      <a:defRPr kumimoji="1" sz="1200" kern="1200">
        <a:solidFill>
          <a:schemeClr val="tx1"/>
        </a:solidFill>
        <a:latin typeface="Calibri" panose="020F0502020204030204"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1</a:t>
            </a:fld>
            <a:endParaRPr lang="en-CA" dirty="0"/>
          </a:p>
        </p:txBody>
      </p:sp>
    </p:spTree>
    <p:extLst>
      <p:ext uri="{BB962C8B-B14F-4D97-AF65-F5344CB8AC3E}">
        <p14:creationId xmlns:p14="http://schemas.microsoft.com/office/powerpoint/2010/main" val="391679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13</a:t>
            </a:fld>
            <a:endParaRPr lang="en-CA" dirty="0"/>
          </a:p>
        </p:txBody>
      </p:sp>
    </p:spTree>
    <p:extLst>
      <p:ext uri="{BB962C8B-B14F-4D97-AF65-F5344CB8AC3E}">
        <p14:creationId xmlns:p14="http://schemas.microsoft.com/office/powerpoint/2010/main" val="110255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70" fontAlgn="base">
              <a:spcBef>
                <a:spcPct val="0"/>
              </a:spcBef>
              <a:spcAft>
                <a:spcPct val="0"/>
              </a:spcAft>
              <a:defRPr/>
            </a:pPr>
            <a:r>
              <a:rPr lang="en-US" altLang="en-US" sz="1200" dirty="0" smtClean="0">
                <a:latin typeface="Gill Sans" panose="020B0502020104020203" pitchFamily="34" charset="0"/>
              </a:rPr>
              <a:t>As required by the project’s operating agreement, surpluses should be invested (directed) to a separate operating reserve fund, which is the community’s reserve for specifically these units. This reserve must be held securely to cover future needs.  </a:t>
            </a:r>
          </a:p>
          <a:p>
            <a:pPr marL="0" indent="0" defTabSz="931670" fontAlgn="base">
              <a:spcBef>
                <a:spcPct val="0"/>
              </a:spcBef>
              <a:spcAft>
                <a:spcPct val="0"/>
              </a:spcAft>
              <a:buNone/>
              <a:defRPr/>
            </a:pPr>
            <a:endParaRPr lang="en-US" altLang="en-US" sz="1200" b="1" dirty="0" smtClean="0">
              <a:latin typeface="Gill Sans" panose="020B0502020104020203" pitchFamily="34" charset="0"/>
            </a:endParaRPr>
          </a:p>
          <a:p>
            <a:pPr defTabSz="931670" fontAlgn="base">
              <a:spcBef>
                <a:spcPct val="0"/>
              </a:spcBef>
              <a:spcAft>
                <a:spcPct val="0"/>
              </a:spcAft>
              <a:defRPr/>
            </a:pPr>
            <a:r>
              <a:rPr lang="en-US" altLang="en-US" sz="1200" b="1" dirty="0" smtClean="0">
                <a:latin typeface="Gill Sans" panose="020B0502020104020203" pitchFamily="34" charset="0"/>
              </a:rPr>
              <a:t>Why the reserve is </a:t>
            </a:r>
            <a:r>
              <a:rPr lang="en-US" altLang="en-US" b="1" dirty="0" smtClean="0">
                <a:latin typeface="Gill Sans" panose="020B0502020104020203" pitchFamily="34" charset="0"/>
              </a:rPr>
              <a:t>important</a:t>
            </a:r>
            <a:r>
              <a:rPr lang="en-US" altLang="en-US" sz="1200" b="1" dirty="0" smtClean="0">
                <a:latin typeface="Gill Sans" panose="020B0502020104020203" pitchFamily="34" charset="0"/>
              </a:rPr>
              <a:t>:</a:t>
            </a:r>
          </a:p>
          <a:p>
            <a:pPr marL="0" indent="0" defTabSz="931670" fontAlgn="base">
              <a:spcBef>
                <a:spcPct val="0"/>
              </a:spcBef>
              <a:spcAft>
                <a:spcPct val="0"/>
              </a:spcAft>
              <a:buNone/>
              <a:defRPr/>
            </a:pPr>
            <a:endParaRPr lang="en-US" altLang="en-US" sz="1200" dirty="0" smtClean="0">
              <a:latin typeface="Gill Sans" panose="020B0502020104020203" pitchFamily="34" charset="0"/>
            </a:endParaRPr>
          </a:p>
          <a:p>
            <a:pPr defTabSz="931670" fontAlgn="base">
              <a:spcBef>
                <a:spcPct val="0"/>
              </a:spcBef>
              <a:spcAft>
                <a:spcPct val="0"/>
              </a:spcAft>
              <a:defRPr/>
            </a:pPr>
            <a:r>
              <a:rPr lang="en-US" altLang="en-US" sz="1200" dirty="0" smtClean="0">
                <a:latin typeface="Gill Sans" panose="020B0502020104020203" pitchFamily="34" charset="0"/>
              </a:rPr>
              <a:t>Operating expenses are “benchmarked” at time of commitment for the full loan</a:t>
            </a:r>
            <a:r>
              <a:rPr lang="en-US" altLang="en-US" sz="1200" dirty="0" smtClean="0">
                <a:solidFill>
                  <a:srgbClr val="FF0000"/>
                </a:solidFill>
                <a:latin typeface="Gill Sans" panose="020B0502020104020203" pitchFamily="34" charset="0"/>
              </a:rPr>
              <a:t> </a:t>
            </a:r>
            <a:r>
              <a:rPr lang="en-US" altLang="en-US" sz="1200" dirty="0" smtClean="0">
                <a:latin typeface="Gill Sans" panose="020B0502020104020203" pitchFamily="34" charset="0"/>
              </a:rPr>
              <a:t>amortization period—these costs to operate are forecasted forward approximately 15 years.  </a:t>
            </a:r>
          </a:p>
          <a:p>
            <a:pPr marL="0" indent="0" defTabSz="931670" fontAlgn="base">
              <a:spcBef>
                <a:spcPct val="0"/>
              </a:spcBef>
              <a:spcAft>
                <a:spcPct val="0"/>
              </a:spcAft>
              <a:buNone/>
              <a:defRPr/>
            </a:pPr>
            <a:endParaRPr lang="en-US" altLang="en-US" sz="1200" dirty="0" smtClean="0">
              <a:latin typeface="Gill Sans" panose="020B0502020104020203" pitchFamily="34" charset="0"/>
            </a:endParaRPr>
          </a:p>
          <a:p>
            <a:pPr defTabSz="931670" fontAlgn="base">
              <a:spcBef>
                <a:spcPct val="0"/>
              </a:spcBef>
              <a:spcAft>
                <a:spcPct val="0"/>
              </a:spcAft>
              <a:defRPr/>
            </a:pPr>
            <a:r>
              <a:rPr lang="en-US" altLang="en-US" sz="1200" dirty="0" smtClean="0">
                <a:latin typeface="Gill Sans" panose="020B0502020104020203" pitchFamily="34" charset="0"/>
              </a:rPr>
              <a:t>What this means is that, in the early years of operating the housing, costs should be lower (new homes, minimal maintenance work) and surpluses should be generated that are retained in interest-bearing accounts for future years (operating reserve account). </a:t>
            </a:r>
          </a:p>
          <a:p>
            <a:endParaRPr lang="en-CA" dirty="0" smtClean="0"/>
          </a:p>
          <a:p>
            <a:endParaRPr lang="en-CA" dirty="0" smtClean="0"/>
          </a:p>
          <a:p>
            <a:r>
              <a:rPr lang="en-CA" dirty="0" smtClean="0"/>
              <a:t>Higher</a:t>
            </a:r>
            <a:r>
              <a:rPr lang="en-CA" baseline="0" dirty="0" smtClean="0"/>
              <a:t> operating costs could include:</a:t>
            </a:r>
          </a:p>
          <a:p>
            <a:endParaRPr lang="en-CA" baseline="0" dirty="0" smtClean="0"/>
          </a:p>
          <a:p>
            <a:pPr>
              <a:buFont typeface="Arial" pitchFamily="34" charset="0"/>
              <a:buChar char="•"/>
            </a:pPr>
            <a:r>
              <a:rPr lang="en-CA" baseline="0" dirty="0" smtClean="0"/>
              <a:t> increased maintenance expenses</a:t>
            </a:r>
          </a:p>
          <a:p>
            <a:pPr>
              <a:buFont typeface="Arial" pitchFamily="34" charset="0"/>
              <a:buChar char="•"/>
            </a:pPr>
            <a:r>
              <a:rPr lang="en-CA" baseline="0" dirty="0" smtClean="0"/>
              <a:t> increased insurance expenses</a:t>
            </a:r>
          </a:p>
          <a:p>
            <a:pPr>
              <a:buFont typeface="Arial" pitchFamily="34" charset="0"/>
              <a:buChar char="•"/>
            </a:pPr>
            <a:r>
              <a:rPr lang="en-CA" baseline="0" dirty="0" smtClean="0"/>
              <a:t> higher administration costs</a:t>
            </a:r>
          </a:p>
          <a:p>
            <a:pPr>
              <a:buFont typeface="Arial" pitchFamily="34" charset="0"/>
              <a:buChar char="•"/>
            </a:pPr>
            <a:r>
              <a:rPr lang="en-CA" baseline="0" dirty="0" smtClean="0"/>
              <a:t> increased professional fees</a:t>
            </a:r>
          </a:p>
          <a:p>
            <a:pPr>
              <a:buFont typeface="Arial"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15</a:t>
            </a:fld>
            <a:endParaRPr lang="en-CA" dirty="0"/>
          </a:p>
        </p:txBody>
      </p:sp>
    </p:spTree>
    <p:extLst>
      <p:ext uri="{BB962C8B-B14F-4D97-AF65-F5344CB8AC3E}">
        <p14:creationId xmlns:p14="http://schemas.microsoft.com/office/powerpoint/2010/main" val="105257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b="1" dirty="0" smtClean="0">
                <a:latin typeface="Gill Sans" panose="020B0502020104020203" pitchFamily="34" charset="0"/>
              </a:rPr>
              <a:t>What are we seeing?  </a:t>
            </a:r>
          </a:p>
          <a:p>
            <a:r>
              <a:rPr lang="en-CA" sz="1200" dirty="0" smtClean="0">
                <a:latin typeface="Gill Sans" panose="020B0502020104020203" pitchFamily="34" charset="0"/>
              </a:rPr>
              <a:t>Reserves are not identified in a separate account, or are not funded at all.  </a:t>
            </a:r>
          </a:p>
          <a:p>
            <a:endParaRPr lang="en-CA" sz="1200" dirty="0" smtClean="0">
              <a:latin typeface="Gill Sans" panose="020B0502020104020203" pitchFamily="34" charset="0"/>
            </a:endParaRPr>
          </a:p>
          <a:p>
            <a:pPr marL="0" indent="0">
              <a:buNone/>
            </a:pPr>
            <a:r>
              <a:rPr lang="en-CA" sz="1200" b="1" dirty="0" smtClean="0">
                <a:latin typeface="Gill Sans" panose="020B0502020104020203" pitchFamily="34" charset="0"/>
              </a:rPr>
              <a:t>Impact </a:t>
            </a:r>
            <a:endParaRPr lang="en-CA" sz="1200" dirty="0" smtClean="0">
              <a:latin typeface="Gill Sans" panose="020B0502020104020203" pitchFamily="34" charset="0"/>
            </a:endParaRPr>
          </a:p>
          <a:p>
            <a:r>
              <a:rPr lang="en-CA" sz="1200" dirty="0" smtClean="0">
                <a:latin typeface="Gill Sans" panose="020B0502020104020203" pitchFamily="34" charset="0"/>
              </a:rPr>
              <a:t>If reserves are not established and accumulating in the early years, and revenues do not increase at a steady rate, the community will not have the ability to maintain the houses as costs rise (again, the housing is no longer self-sustaining).  This reserve is again for the housing program, and the funds are not returned to CMHC.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16</a:t>
            </a:fld>
            <a:endParaRPr lang="en-CA" dirty="0"/>
          </a:p>
        </p:txBody>
      </p:sp>
    </p:spTree>
    <p:extLst>
      <p:ext uri="{BB962C8B-B14F-4D97-AF65-F5344CB8AC3E}">
        <p14:creationId xmlns:p14="http://schemas.microsoft.com/office/powerpoint/2010/main" val="199678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6EA786-BB31-4673-88CC-C0FFBAECE9CC}" type="slidenum">
              <a:rPr lang="en-CA" smtClean="0"/>
              <a:pPr/>
              <a:t>17</a:t>
            </a:fld>
            <a:endParaRPr lang="en-CA" dirty="0"/>
          </a:p>
        </p:txBody>
      </p:sp>
    </p:spTree>
    <p:extLst>
      <p:ext uri="{BB962C8B-B14F-4D97-AF65-F5344CB8AC3E}">
        <p14:creationId xmlns:p14="http://schemas.microsoft.com/office/powerpoint/2010/main" val="108183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First Nation can choose to increase the replacement reserve allocation,</a:t>
            </a:r>
            <a:r>
              <a:rPr lang="en-CA" baseline="0" dirty="0" smtClean="0"/>
              <a:t> but this increase needs to be pre-approved by CMHC.  </a:t>
            </a:r>
          </a:p>
          <a:p>
            <a:endParaRPr lang="en-CA" baseline="0" dirty="0" smtClean="0"/>
          </a:p>
          <a:p>
            <a:endParaRPr lang="en-CA" baseline="0" dirty="0" smtClean="0"/>
          </a:p>
          <a:p>
            <a:pPr marL="0" indent="0" defTabSz="914400" fontAlgn="base">
              <a:lnSpc>
                <a:spcPct val="90000"/>
              </a:lnSpc>
              <a:spcBef>
                <a:spcPct val="0"/>
              </a:spcBef>
              <a:spcAft>
                <a:spcPts val="400"/>
              </a:spcAft>
              <a:buNone/>
              <a:defRPr/>
            </a:pPr>
            <a:r>
              <a:rPr lang="en-CA" sz="1200" b="1" dirty="0" smtClean="0">
                <a:latin typeface="Gill Sans" panose="020B0502020104020203" pitchFamily="34" charset="0"/>
              </a:rPr>
              <a:t>Why is it important:</a:t>
            </a:r>
          </a:p>
          <a:p>
            <a:pPr marL="0" indent="0" defTabSz="914400" fontAlgn="base">
              <a:lnSpc>
                <a:spcPct val="90000"/>
              </a:lnSpc>
              <a:spcBef>
                <a:spcPct val="0"/>
              </a:spcBef>
              <a:spcAft>
                <a:spcPts val="400"/>
              </a:spcAft>
              <a:buNone/>
              <a:defRPr/>
            </a:pPr>
            <a:endParaRPr lang="en-CA" sz="1200" b="1" dirty="0" smtClean="0">
              <a:latin typeface="Gill Sans" panose="020B0502020104020203" pitchFamily="34" charset="0"/>
            </a:endParaRPr>
          </a:p>
          <a:p>
            <a:pPr defTabSz="914400" fontAlgn="base">
              <a:lnSpc>
                <a:spcPct val="90000"/>
              </a:lnSpc>
              <a:spcBef>
                <a:spcPct val="0"/>
              </a:spcBef>
              <a:spcAft>
                <a:spcPts val="400"/>
              </a:spcAft>
              <a:defRPr/>
            </a:pPr>
            <a:r>
              <a:rPr lang="en-CA" sz="1200" dirty="0" smtClean="0">
                <a:latin typeface="Gill Sans" panose="020B0502020104020203" pitchFamily="34" charset="0"/>
              </a:rPr>
              <a:t>It is important to fund the replacement reserve because it assists in funding future capital replacement items such as roofs, flooring, heating systems, hot water tanks, appliances, etc. </a:t>
            </a:r>
          </a:p>
          <a:p>
            <a:pPr defTabSz="914400" fontAlgn="base">
              <a:lnSpc>
                <a:spcPct val="90000"/>
              </a:lnSpc>
              <a:spcBef>
                <a:spcPct val="0"/>
              </a:spcBef>
              <a:spcAft>
                <a:spcPts val="400"/>
              </a:spcAft>
              <a:defRPr/>
            </a:pPr>
            <a:endParaRPr lang="en-CA" sz="1200" dirty="0" smtClean="0">
              <a:latin typeface="Gill Sans" panose="020B0502020104020203" pitchFamily="34" charset="0"/>
            </a:endParaRPr>
          </a:p>
          <a:p>
            <a:pPr defTabSz="914400" fontAlgn="base">
              <a:lnSpc>
                <a:spcPct val="90000"/>
              </a:lnSpc>
              <a:spcBef>
                <a:spcPct val="0"/>
              </a:spcBef>
              <a:spcAft>
                <a:spcPts val="400"/>
              </a:spcAft>
              <a:defRPr/>
            </a:pPr>
            <a:r>
              <a:rPr lang="en-CA" sz="1200" dirty="0" smtClean="0">
                <a:latin typeface="Gill Sans" panose="020B0502020104020203" pitchFamily="34" charset="0"/>
              </a:rPr>
              <a:t>This is, again, like an insurance policy for the community—the key difference is that it is retained and managed by the community housing operations.  As buildings age, so do their major components—roofs need to be repaired, furnaces need to be replaced. </a:t>
            </a:r>
          </a:p>
          <a:p>
            <a:pPr defTabSz="914400" fontAlgn="base">
              <a:lnSpc>
                <a:spcPct val="90000"/>
              </a:lnSpc>
              <a:spcBef>
                <a:spcPct val="0"/>
              </a:spcBef>
              <a:spcAft>
                <a:spcPts val="400"/>
              </a:spcAft>
              <a:defRPr/>
            </a:pPr>
            <a:endParaRPr lang="en-CA" sz="1200" dirty="0" smtClean="0">
              <a:latin typeface="Gill Sans" panose="020B0502020104020203" pitchFamily="34" charset="0"/>
            </a:endParaRPr>
          </a:p>
          <a:p>
            <a:pPr defTabSz="914400" fontAlgn="base">
              <a:lnSpc>
                <a:spcPct val="90000"/>
              </a:lnSpc>
              <a:spcBef>
                <a:spcPct val="0"/>
              </a:spcBef>
              <a:spcAft>
                <a:spcPts val="400"/>
              </a:spcAft>
              <a:defRPr/>
            </a:pPr>
            <a:r>
              <a:rPr lang="en-CA" sz="1200" dirty="0" smtClean="0">
                <a:latin typeface="Gill Sans" panose="020B0502020104020203" pitchFamily="34" charset="0"/>
              </a:rPr>
              <a:t>Establishing a replacement reserve fund is a standard business practice to protect against future costs. Building up financial resources right from the start of operations ensures funds will be available when you need them later on—it also ensures the community will not have to borrow funds or take funds from community resources to sustain their housing portfolio. </a:t>
            </a:r>
          </a:p>
          <a:p>
            <a:pPr defTabSz="914400" fontAlgn="base">
              <a:lnSpc>
                <a:spcPct val="90000"/>
              </a:lnSpc>
              <a:spcBef>
                <a:spcPct val="0"/>
              </a:spcBef>
              <a:spcAft>
                <a:spcPts val="400"/>
              </a:spcAft>
              <a:defRPr/>
            </a:pPr>
            <a:endParaRPr lang="en-CA" sz="1200" dirty="0" smtClean="0"/>
          </a:p>
          <a:p>
            <a:pPr defTabSz="914400" fontAlgn="base">
              <a:lnSpc>
                <a:spcPct val="90000"/>
              </a:lnSpc>
              <a:spcBef>
                <a:spcPct val="0"/>
              </a:spcBef>
              <a:spcAft>
                <a:spcPts val="400"/>
              </a:spcAft>
              <a:defRPr/>
            </a:pPr>
            <a:r>
              <a:rPr lang="en-CA" sz="1200" dirty="0" smtClean="0"/>
              <a:t>Again, these funds belong to the housing operations. They do not need to be returned to CMHC.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19</a:t>
            </a:fld>
            <a:endParaRPr lang="en-CA" dirty="0"/>
          </a:p>
        </p:txBody>
      </p:sp>
    </p:spTree>
    <p:extLst>
      <p:ext uri="{BB962C8B-B14F-4D97-AF65-F5344CB8AC3E}">
        <p14:creationId xmlns:p14="http://schemas.microsoft.com/office/powerpoint/2010/main" val="2712741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400" fontAlgn="base">
              <a:lnSpc>
                <a:spcPct val="90000"/>
              </a:lnSpc>
              <a:spcBef>
                <a:spcPct val="0"/>
              </a:spcBef>
              <a:spcAft>
                <a:spcPts val="400"/>
              </a:spcAft>
              <a:buNone/>
              <a:defRPr/>
            </a:pPr>
            <a:r>
              <a:rPr lang="en-CA" sz="1200" b="1" dirty="0" smtClean="0">
                <a:latin typeface="Gill Sans" panose="020B0502020104020203" pitchFamily="34" charset="0"/>
              </a:rPr>
              <a:t>What we see:</a:t>
            </a:r>
          </a:p>
          <a:p>
            <a:pPr marL="0" indent="0" defTabSz="914400" fontAlgn="base">
              <a:lnSpc>
                <a:spcPct val="90000"/>
              </a:lnSpc>
              <a:spcBef>
                <a:spcPct val="0"/>
              </a:spcBef>
              <a:spcAft>
                <a:spcPts val="400"/>
              </a:spcAft>
              <a:buNone/>
              <a:defRPr/>
            </a:pPr>
            <a:r>
              <a:rPr lang="en-CA" sz="1200" dirty="0" smtClean="0">
                <a:latin typeface="Gill Sans" panose="020B0502020104020203" pitchFamily="34" charset="0"/>
              </a:rPr>
              <a:t>Accounts underfunded, or not funded at all. </a:t>
            </a:r>
          </a:p>
          <a:p>
            <a:pPr marL="0" indent="0" defTabSz="914400" fontAlgn="base">
              <a:lnSpc>
                <a:spcPct val="90000"/>
              </a:lnSpc>
              <a:spcBef>
                <a:spcPct val="0"/>
              </a:spcBef>
              <a:spcAft>
                <a:spcPts val="400"/>
              </a:spcAft>
              <a:buNone/>
              <a:defRPr/>
            </a:pPr>
            <a:endParaRPr lang="en-CA" sz="1200" dirty="0" smtClean="0">
              <a:latin typeface="Gill Sans" panose="020B0502020104020203" pitchFamily="34" charset="0"/>
            </a:endParaRPr>
          </a:p>
          <a:p>
            <a:pPr marL="0" indent="0" defTabSz="914400" fontAlgn="base">
              <a:lnSpc>
                <a:spcPct val="90000"/>
              </a:lnSpc>
              <a:spcBef>
                <a:spcPct val="0"/>
              </a:spcBef>
              <a:spcAft>
                <a:spcPts val="400"/>
              </a:spcAft>
              <a:buNone/>
              <a:defRPr/>
            </a:pPr>
            <a:r>
              <a:rPr lang="en-CA" sz="1200" b="1" dirty="0" smtClean="0">
                <a:latin typeface="Gill Sans" panose="020B0502020104020203" pitchFamily="34" charset="0"/>
              </a:rPr>
              <a:t>Impact:</a:t>
            </a:r>
          </a:p>
          <a:p>
            <a:pPr marL="0" indent="0" defTabSz="914400" fontAlgn="base">
              <a:lnSpc>
                <a:spcPct val="90000"/>
              </a:lnSpc>
              <a:spcBef>
                <a:spcPct val="0"/>
              </a:spcBef>
              <a:spcAft>
                <a:spcPts val="400"/>
              </a:spcAft>
              <a:buNone/>
              <a:defRPr/>
            </a:pPr>
            <a:r>
              <a:rPr lang="en-CA" sz="1200" dirty="0" smtClean="0">
                <a:latin typeface="Gill Sans" panose="020B0502020104020203" pitchFamily="34" charset="0"/>
              </a:rPr>
              <a:t>Impact of not having the pool of funds is significant.  When an inspection uncovers an urgent need to address major components and there are no funds available, the required work does not get done—this can put the occupants and units at risk.  </a:t>
            </a:r>
          </a:p>
          <a:p>
            <a:pPr marL="0" indent="0" defTabSz="914400" fontAlgn="base">
              <a:lnSpc>
                <a:spcPct val="90000"/>
              </a:lnSpc>
              <a:spcBef>
                <a:spcPct val="0"/>
              </a:spcBef>
              <a:spcAft>
                <a:spcPts val="400"/>
              </a:spcAft>
              <a:buNone/>
              <a:defRPr/>
            </a:pPr>
            <a:endParaRPr lang="en-CA" sz="1200" dirty="0" smtClean="0">
              <a:latin typeface="Gill Sans" panose="020B0502020104020203" pitchFamily="34" charset="0"/>
            </a:endParaRPr>
          </a:p>
          <a:p>
            <a:pPr>
              <a:lnSpc>
                <a:spcPct val="90000"/>
              </a:lnSpc>
              <a:spcBef>
                <a:spcPct val="0"/>
              </a:spcBef>
              <a:spcAft>
                <a:spcPts val="400"/>
              </a:spcAft>
            </a:pPr>
            <a:endParaRPr lang="en-CA" sz="1050" dirty="0" smtClean="0"/>
          </a:p>
          <a:p>
            <a:pPr defTabSz="914400" fontAlgn="base">
              <a:lnSpc>
                <a:spcPct val="90000"/>
              </a:lnSpc>
              <a:spcBef>
                <a:spcPct val="0"/>
              </a:spcBef>
              <a:spcAft>
                <a:spcPts val="400"/>
              </a:spcAft>
              <a:defRPr/>
            </a:pPr>
            <a:r>
              <a:rPr lang="en-CA" sz="1050" dirty="0" smtClean="0">
                <a:latin typeface="Gill Sans" panose="020B0502020104020203" pitchFamily="34" charset="0"/>
              </a:rPr>
              <a:t>Not</a:t>
            </a:r>
            <a:r>
              <a:rPr lang="en-CA" sz="1050" baseline="0" dirty="0" smtClean="0">
                <a:latin typeface="Gill Sans" panose="020B0502020104020203" pitchFamily="34" charset="0"/>
              </a:rPr>
              <a:t> funding the replacement reserve is a v</a:t>
            </a:r>
            <a:r>
              <a:rPr lang="en-CA" sz="1050" dirty="0" smtClean="0">
                <a:latin typeface="Gill Sans" panose="020B0502020104020203" pitchFamily="34" charset="0"/>
              </a:rPr>
              <a:t>iolation of the operating agreement, threatening future project allocations.</a:t>
            </a:r>
          </a:p>
          <a:p>
            <a:pPr defTabSz="914400" fontAlgn="base">
              <a:lnSpc>
                <a:spcPct val="90000"/>
              </a:lnSpc>
              <a:spcBef>
                <a:spcPct val="0"/>
              </a:spcBef>
              <a:spcAft>
                <a:spcPts val="400"/>
              </a:spcAft>
              <a:defRPr/>
            </a:pPr>
            <a:endParaRPr lang="en-CA" sz="1050" dirty="0" smtClean="0">
              <a:latin typeface="Gill Sans" panose="020B0502020104020203" pitchFamily="34"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CA" sz="1050" dirty="0" smtClean="0">
                <a:solidFill>
                  <a:schemeClr val="tx1">
                    <a:lumMod val="65000"/>
                    <a:lumOff val="35000"/>
                  </a:schemeClr>
                </a:solidFill>
              </a:rPr>
              <a:t>The replacement reserve is similar to a pension plan. Setting money aside today to pay for tomorrow’s expenses—in this case, 20 years from now and beyond.</a:t>
            </a:r>
          </a:p>
          <a:p>
            <a:pPr>
              <a:lnSpc>
                <a:spcPct val="90000"/>
              </a:lnSpc>
              <a:spcBef>
                <a:spcPct val="0"/>
              </a:spcBef>
            </a:pPr>
            <a:endParaRPr lang="en-CA" sz="1050" dirty="0" smtClean="0"/>
          </a:p>
          <a:p>
            <a:pPr>
              <a:lnSpc>
                <a:spcPct val="90000"/>
              </a:lnSpc>
              <a:spcBef>
                <a:spcPct val="0"/>
              </a:spcBef>
            </a:pPr>
            <a:endParaRPr lang="en-CA" sz="1050" dirty="0" smtClean="0"/>
          </a:p>
          <a:p>
            <a:pPr>
              <a:lnSpc>
                <a:spcPct val="90000"/>
              </a:lnSpc>
              <a:spcBef>
                <a:spcPct val="0"/>
              </a:spcBef>
            </a:pPr>
            <a:endParaRPr lang="en-US" altLang="en-US" sz="1050" dirty="0" smtClean="0"/>
          </a:p>
          <a:p>
            <a:pPr defTabSz="931670">
              <a:spcBef>
                <a:spcPct val="0"/>
              </a:spcBef>
            </a:pPr>
            <a:endParaRPr lang="en-US" altLang="en-US" sz="1050" dirty="0" smtClean="0"/>
          </a:p>
          <a:p>
            <a:pPr marL="0" marR="0" indent="0" algn="l" defTabSz="914400" rtl="0" eaLnBrk="1" fontAlgn="base" latinLnBrk="0" hangingPunct="1">
              <a:lnSpc>
                <a:spcPct val="90000"/>
              </a:lnSpc>
              <a:spcBef>
                <a:spcPct val="0"/>
              </a:spcBef>
              <a:spcAft>
                <a:spcPts val="400"/>
              </a:spcAft>
              <a:buClrTx/>
              <a:buSzTx/>
              <a:buFontTx/>
              <a:buNone/>
              <a:tabLst/>
              <a:defRPr/>
            </a:pPr>
            <a:endParaRPr lang="en-CA" sz="1200"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20</a:t>
            </a:fld>
            <a:endParaRPr lang="en-CA" dirty="0"/>
          </a:p>
        </p:txBody>
      </p:sp>
    </p:spTree>
    <p:extLst>
      <p:ext uri="{BB962C8B-B14F-4D97-AF65-F5344CB8AC3E}">
        <p14:creationId xmlns:p14="http://schemas.microsoft.com/office/powerpoint/2010/main" val="223606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22</a:t>
            </a:fld>
            <a:endParaRPr lang="en-CA" dirty="0"/>
          </a:p>
        </p:txBody>
      </p:sp>
    </p:spTree>
    <p:extLst>
      <p:ext uri="{BB962C8B-B14F-4D97-AF65-F5344CB8AC3E}">
        <p14:creationId xmlns:p14="http://schemas.microsoft.com/office/powerpoint/2010/main" val="170682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endParaRPr lang="en-CA" dirty="0" smtClean="0"/>
          </a:p>
          <a:p>
            <a:pPr>
              <a:spcBef>
                <a:spcPts val="0"/>
              </a:spcBef>
              <a:spcAft>
                <a:spcPts val="1200"/>
              </a:spcAft>
            </a:pPr>
            <a:r>
              <a:rPr lang="en-CA" dirty="0" smtClean="0"/>
              <a:t>Shortly after the fiscal year end, CMHC provides First Nations with an “audit call letter.” This will provide a reminder of deadlines, program requirements and financial information necessary to complete the audit and resources to assist with the preparation of the audit. You will be provided with the subsidy disbursements for the year, the expected minimum</a:t>
            </a:r>
            <a:r>
              <a:rPr lang="en-CA" baseline="0" dirty="0" smtClean="0"/>
              <a:t> revenue contribution for the year, and the annual replacement reserve allocation. It is important that all of this information be provided to your auditor. As well, you should receive a statement from your mortgage lender—whether that is CMHC or another lender. This statement will show the payments made during the fiscal year on your mortgage. Again, it is important that your auditor receive this information.  </a:t>
            </a:r>
          </a:p>
          <a:p>
            <a:pPr>
              <a:spcBef>
                <a:spcPts val="0"/>
              </a:spcBef>
              <a:spcAft>
                <a:spcPts val="1200"/>
              </a:spcAft>
            </a:pPr>
            <a:endParaRPr lang="en-CA" dirty="0" smtClean="0"/>
          </a:p>
          <a:p>
            <a:pPr>
              <a:spcBef>
                <a:spcPts val="0"/>
              </a:spcBef>
              <a:spcAft>
                <a:spcPts val="1200"/>
              </a:spcAft>
            </a:pPr>
            <a:r>
              <a:rPr lang="en-CA" dirty="0" smtClean="0"/>
              <a:t>This presentation will provide an overview of what the completed audit submission should include and help clarify aspects of the financial reporting process, as required by CMHC.</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23</a:t>
            </a:fld>
            <a:endParaRPr lang="en-CA" dirty="0"/>
          </a:p>
        </p:txBody>
      </p:sp>
    </p:spTree>
    <p:extLst>
      <p:ext uri="{BB962C8B-B14F-4D97-AF65-F5344CB8AC3E}">
        <p14:creationId xmlns:p14="http://schemas.microsoft.com/office/powerpoint/2010/main" val="25083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are the guides you need to be aware of when completing financial reporting.  The guides speak to each</a:t>
            </a:r>
            <a:r>
              <a:rPr lang="en-CA" baseline="0" dirty="0" smtClean="0"/>
              <a:t> program and outline clearly the reporting requirements.  We are going to look at some of the areas where we find the expectations may not be clear and look at why certain requirements are important to not only CMHC, but also to the communities.  </a:t>
            </a:r>
          </a:p>
          <a:p>
            <a:endParaRPr lang="en-CA"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Many First Nations across Canada use one or both of the Section 95 programs.  There are two distinct programs that are under administration, the first is the PRE-1997 Program and the other is the POST-1996 Program.  The Pre-1997 Program remains under administration; however, new units are no longer being delivered under these guidelines. The Post-1996 Program continues to be delivered to First Nations by CMHC—it is important to remember these are two distinct programs, with different reporting requirements, and CMHC therefore requires a set of financial statements for each.</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24</a:t>
            </a:fld>
            <a:endParaRPr lang="en-CA" dirty="0"/>
          </a:p>
        </p:txBody>
      </p:sp>
    </p:spTree>
    <p:extLst>
      <p:ext uri="{BB962C8B-B14F-4D97-AF65-F5344CB8AC3E}">
        <p14:creationId xmlns:p14="http://schemas.microsoft.com/office/powerpoint/2010/main" val="4203391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dirty="0" smtClean="0"/>
              <a:t>Occasionally, we get</a:t>
            </a:r>
            <a:r>
              <a:rPr lang="en-CA" baseline="0" dirty="0" smtClean="0"/>
              <a:t> some communities or their auditors asking why they need to provide a separate statement for housing. The Program is intended to be self-sustaining—in other words, the revenues received should fully support the long-term operations of the housing. In order to clearly identify the operations, there needs to be clear reporting on both the revenue and the expenses for the year. This is also very important information for communities to see clearly what housing costs and to be able to see what it costs a community when tenants choose not to pay their rent.  </a:t>
            </a:r>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25</a:t>
            </a:fld>
            <a:endParaRPr lang="en-CA" dirty="0"/>
          </a:p>
        </p:txBody>
      </p:sp>
    </p:spTree>
    <p:extLst>
      <p:ext uri="{BB962C8B-B14F-4D97-AF65-F5344CB8AC3E}">
        <p14:creationId xmlns:p14="http://schemas.microsoft.com/office/powerpoint/2010/main" val="277925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2</a:t>
            </a:fld>
            <a:endParaRPr lang="en-CA" dirty="0"/>
          </a:p>
        </p:txBody>
      </p:sp>
    </p:spTree>
    <p:extLst>
      <p:ext uri="{BB962C8B-B14F-4D97-AF65-F5344CB8AC3E}">
        <p14:creationId xmlns:p14="http://schemas.microsoft.com/office/powerpoint/2010/main" val="379041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kumimoji="1" lang="en-CA" sz="1200" b="1" i="0" u="none" strike="noStrike" kern="1200" dirty="0" smtClean="0">
                <a:solidFill>
                  <a:schemeClr val="tx1"/>
                </a:solidFill>
                <a:effectLst/>
                <a:latin typeface="Calibri" panose="020F0502020204030204" pitchFamily="34" charset="0"/>
                <a:ea typeface="+mn-ea"/>
                <a:cs typeface="Arial" charset="0"/>
              </a:rPr>
              <a:t>To manage the Program successfully,</a:t>
            </a:r>
            <a:r>
              <a:rPr kumimoji="1" lang="en-CA" sz="1200" b="1" i="0" u="none" strike="noStrike" kern="1200" baseline="0" dirty="0" smtClean="0">
                <a:solidFill>
                  <a:schemeClr val="tx1"/>
                </a:solidFill>
                <a:effectLst/>
                <a:latin typeface="Calibri" panose="020F0502020204030204" pitchFamily="34" charset="0"/>
                <a:ea typeface="+mn-ea"/>
                <a:cs typeface="Arial" charset="0"/>
              </a:rPr>
              <a:t> the </a:t>
            </a:r>
            <a:r>
              <a:rPr kumimoji="1" lang="en-CA" sz="1200" b="1" i="0" u="none" strike="noStrike" kern="1200" dirty="0" smtClean="0">
                <a:solidFill>
                  <a:schemeClr val="tx1"/>
                </a:solidFill>
                <a:effectLst/>
                <a:latin typeface="Calibri" panose="020F0502020204030204" pitchFamily="34" charset="0"/>
                <a:ea typeface="+mn-ea"/>
                <a:cs typeface="Arial" charset="0"/>
              </a:rPr>
              <a:t>First Nation should be collecting revenue contributions from tenants and/or contributing sufficient revenue to meet Program expenses when combined with Program subsidies.</a:t>
            </a:r>
            <a:endParaRPr kumimoji="1" lang="en-CA" sz="1200" b="0" i="0" u="none" strike="noStrike" kern="1200" dirty="0" smtClean="0">
              <a:solidFill>
                <a:schemeClr val="tx1"/>
              </a:solidFill>
              <a:effectLst/>
              <a:latin typeface="Calibri" panose="020F0502020204030204" pitchFamily="34" charset="0"/>
              <a:ea typeface="+mn-ea"/>
              <a:cs typeface="Arial" charset="0"/>
            </a:endParaRPr>
          </a:p>
          <a:p>
            <a:pPr rtl="0" eaLnBrk="1" fontAlgn="auto" latinLnBrk="0" hangingPunct="1"/>
            <a:r>
              <a:rPr kumimoji="1" lang="en-CA" sz="1200" b="0" i="0" u="none" strike="noStrike" kern="1200" dirty="0" smtClean="0">
                <a:solidFill>
                  <a:schemeClr val="tx1"/>
                </a:solidFill>
                <a:effectLst/>
                <a:latin typeface="Calibri" panose="020F0502020204030204" pitchFamily="34" charset="0"/>
                <a:ea typeface="+mn-ea"/>
                <a:cs typeface="Arial" charset="0"/>
              </a:rPr>
              <a:t>Where tenants are charged rent based on income, the auditor is asked to provide verification in his report that the rent-to-income scale has been applied.</a:t>
            </a:r>
          </a:p>
          <a:p>
            <a:pPr rtl="0" eaLnBrk="1" fontAlgn="auto" latinLnBrk="0" hangingPunct="1"/>
            <a:r>
              <a:rPr kumimoji="1" lang="en-CA" sz="1200" b="0" i="0" u="none" strike="noStrike" kern="1200" dirty="0" smtClean="0">
                <a:solidFill>
                  <a:schemeClr val="tx1"/>
                </a:solidFill>
                <a:effectLst/>
                <a:latin typeface="Calibri" panose="020F0502020204030204" pitchFamily="34" charset="0"/>
                <a:ea typeface="+mn-ea"/>
                <a:cs typeface="Arial" charset="0"/>
              </a:rPr>
              <a:t>First Nations are required to increase their rents annually by the Consumer Price Index or an amount they deem sufficient to ensure all project operating expenses are covered, whichever is greater.</a:t>
            </a:r>
          </a:p>
          <a:p>
            <a:pPr rtl="0" eaLnBrk="1" fontAlgn="t" latinLnBrk="0" hangingPunct="1"/>
            <a:r>
              <a:rPr kumimoji="1" lang="en-CA" sz="1200" b="0" i="0" u="none" strike="noStrike" kern="1200" dirty="0" smtClean="0">
                <a:solidFill>
                  <a:schemeClr val="tx1"/>
                </a:solidFill>
                <a:effectLst/>
                <a:latin typeface="Calibri" panose="020F0502020204030204" pitchFamily="34" charset="0"/>
                <a:ea typeface="+mn-ea"/>
                <a:cs typeface="Arial" charset="0"/>
              </a:rPr>
              <a:t>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4</a:t>
            </a:fld>
            <a:endParaRPr lang="en-CA" dirty="0"/>
          </a:p>
        </p:txBody>
      </p:sp>
    </p:spTree>
    <p:extLst>
      <p:ext uri="{BB962C8B-B14F-4D97-AF65-F5344CB8AC3E}">
        <p14:creationId xmlns:p14="http://schemas.microsoft.com/office/powerpoint/2010/main" val="350625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kumimoji="1" lang="en-CA" sz="1200" b="1" i="0" u="none" strike="noStrike" kern="1200" dirty="0" smtClean="0">
                <a:solidFill>
                  <a:schemeClr val="tx1"/>
                </a:solidFill>
                <a:effectLst/>
                <a:latin typeface="Calibri" panose="020F0502020204030204" pitchFamily="34" charset="0"/>
                <a:ea typeface="+mn-ea"/>
                <a:cs typeface="Arial" charset="0"/>
              </a:rPr>
              <a:t>Oftentimes, we note that expenses are being paid by First Nations, but there is no indication of the contribution as revenue.</a:t>
            </a:r>
            <a:endParaRPr kumimoji="1" lang="en-CA" sz="1200" b="0" i="0" u="none" strike="noStrike" kern="1200" dirty="0" smtClean="0">
              <a:solidFill>
                <a:schemeClr val="tx1"/>
              </a:solidFill>
              <a:effectLst/>
              <a:latin typeface="Calibri" panose="020F0502020204030204" pitchFamily="34" charset="0"/>
              <a:ea typeface="+mn-ea"/>
              <a:cs typeface="Arial" charset="0"/>
            </a:endParaRPr>
          </a:p>
          <a:p>
            <a:pPr rtl="0" eaLnBrk="1" fontAlgn="t" latinLnBrk="0" hangingPunct="1"/>
            <a:endParaRPr kumimoji="1" lang="en-CA" sz="1200" b="1" i="0" u="none" strike="noStrike" kern="1200" dirty="0" smtClean="0">
              <a:solidFill>
                <a:schemeClr val="tx1"/>
              </a:solidFill>
              <a:effectLst/>
              <a:latin typeface="Calibri" panose="020F0502020204030204" pitchFamily="34" charset="0"/>
              <a:ea typeface="+mn-ea"/>
              <a:cs typeface="Arial" charset="0"/>
            </a:endParaRPr>
          </a:p>
          <a:p>
            <a:pPr rtl="0" eaLnBrk="1" fontAlgn="t" latinLnBrk="0" hangingPunct="1"/>
            <a:r>
              <a:rPr kumimoji="1" lang="en-CA" sz="1200" b="1" i="0" u="none" strike="noStrike" kern="1200" dirty="0" smtClean="0">
                <a:solidFill>
                  <a:schemeClr val="tx1"/>
                </a:solidFill>
                <a:effectLst/>
                <a:latin typeface="Calibri" panose="020F0502020204030204" pitchFamily="34" charset="0"/>
                <a:ea typeface="+mn-ea"/>
                <a:cs typeface="Arial" charset="0"/>
              </a:rPr>
              <a:t>In many</a:t>
            </a:r>
            <a:r>
              <a:rPr kumimoji="1" lang="en-CA" sz="1200" b="1" i="0" u="none" strike="noStrike" kern="1200" baseline="0" dirty="0" smtClean="0">
                <a:solidFill>
                  <a:schemeClr val="tx1"/>
                </a:solidFill>
                <a:effectLst/>
                <a:latin typeface="Calibri" panose="020F0502020204030204" pitchFamily="34" charset="0"/>
                <a:ea typeface="+mn-ea"/>
                <a:cs typeface="Arial" charset="0"/>
              </a:rPr>
              <a:t> cases, e</a:t>
            </a:r>
            <a:r>
              <a:rPr kumimoji="1" lang="en-CA" sz="1200" b="1" i="0" u="none" strike="noStrike" kern="1200" dirty="0" smtClean="0">
                <a:solidFill>
                  <a:schemeClr val="tx1"/>
                </a:solidFill>
                <a:effectLst/>
                <a:latin typeface="Calibri" panose="020F0502020204030204" pitchFamily="34" charset="0"/>
                <a:ea typeface="+mn-ea"/>
                <a:cs typeface="Arial" charset="0"/>
              </a:rPr>
              <a:t>xpenses exceed revenue, and First Nations are not contributing additional resources to ensure the project remains viable.</a:t>
            </a:r>
          </a:p>
          <a:p>
            <a:pPr rtl="0" eaLnBrk="1" fontAlgn="t" latinLnBrk="0" hangingPunct="1"/>
            <a:endParaRPr kumimoji="1" lang="en-CA" sz="1200" b="0" i="0" u="none" strike="noStrike" kern="1200" dirty="0" smtClean="0">
              <a:solidFill>
                <a:schemeClr val="tx1"/>
              </a:solidFill>
              <a:effectLst/>
              <a:latin typeface="Calibri" panose="020F0502020204030204" pitchFamily="34" charset="0"/>
              <a:ea typeface="+mn-ea"/>
              <a:cs typeface="Arial" charset="0"/>
            </a:endParaRPr>
          </a:p>
          <a:p>
            <a:pPr rtl="0" eaLnBrk="1" fontAlgn="t" latinLnBrk="0" hangingPunct="1"/>
            <a:r>
              <a:rPr kumimoji="1" lang="en-CA" sz="1200" b="1" i="0" u="none" strike="noStrike" kern="1200" dirty="0" smtClean="0">
                <a:solidFill>
                  <a:schemeClr val="tx1"/>
                </a:solidFill>
                <a:effectLst/>
                <a:latin typeface="Calibri" panose="020F0502020204030204" pitchFamily="34" charset="0"/>
                <a:ea typeface="+mn-ea"/>
                <a:cs typeface="Arial" charset="0"/>
              </a:rPr>
              <a:t>Impact</a:t>
            </a:r>
            <a:endParaRPr kumimoji="1" lang="en-CA" sz="1200" b="0" i="0" u="none" strike="noStrike" kern="1200" dirty="0" smtClean="0">
              <a:solidFill>
                <a:schemeClr val="tx1"/>
              </a:solidFill>
              <a:effectLst/>
              <a:latin typeface="Calibri" panose="020F0502020204030204" pitchFamily="34" charset="0"/>
              <a:ea typeface="+mn-ea"/>
              <a:cs typeface="Arial" charset="0"/>
            </a:endParaRPr>
          </a:p>
          <a:p>
            <a:pPr rtl="0" eaLnBrk="1" fontAlgn="t" latinLnBrk="0" hangingPunct="1"/>
            <a:r>
              <a:rPr kumimoji="1" lang="en-CA" sz="1200" b="0" i="0" u="none" strike="noStrike" kern="1200" dirty="0" smtClean="0">
                <a:solidFill>
                  <a:schemeClr val="tx1"/>
                </a:solidFill>
                <a:effectLst/>
                <a:latin typeface="Calibri" panose="020F0502020204030204" pitchFamily="34" charset="0"/>
                <a:ea typeface="+mn-ea"/>
                <a:cs typeface="Arial" charset="0"/>
              </a:rPr>
              <a:t>Deficits are reported on the financial statements, indicating projects are not viable</a:t>
            </a:r>
          </a:p>
          <a:p>
            <a:pPr rtl="0" eaLnBrk="1" fontAlgn="t" latinLnBrk="0" hangingPunct="1"/>
            <a:endParaRPr kumimoji="1" lang="en-CA" sz="1200" b="0" i="0" u="none" strike="noStrike" kern="1200" dirty="0" smtClean="0">
              <a:solidFill>
                <a:schemeClr val="tx1"/>
              </a:solidFill>
              <a:effectLst/>
              <a:latin typeface="Calibri" panose="020F0502020204030204" pitchFamily="34" charset="0"/>
              <a:ea typeface="+mn-ea"/>
              <a:cs typeface="Arial" charset="0"/>
            </a:endParaRPr>
          </a:p>
          <a:p>
            <a:pPr rtl="0" eaLnBrk="0" fontAlgn="base" latinLnBrk="0" hangingPunct="0"/>
            <a:r>
              <a:rPr kumimoji="1" lang="en-CA" sz="1200" b="0" i="0" u="none" strike="noStrike" kern="1200" dirty="0" smtClean="0">
                <a:solidFill>
                  <a:schemeClr val="tx1"/>
                </a:solidFill>
                <a:effectLst/>
                <a:latin typeface="Calibri" panose="020F0502020204030204" pitchFamily="34" charset="0"/>
                <a:ea typeface="+mn-ea"/>
                <a:cs typeface="Arial" charset="0"/>
              </a:rPr>
              <a:t>Insufficient revenue will prevent the community from having the financial resources to maintain the units and to plan for future expenses.</a:t>
            </a:r>
            <a:r>
              <a:rPr kumimoji="1" lang="en-CA" sz="1200" b="0" i="0" u="none" strike="noStrike" kern="1200" baseline="0" dirty="0" smtClean="0">
                <a:solidFill>
                  <a:schemeClr val="tx1"/>
                </a:solidFill>
                <a:effectLst/>
                <a:latin typeface="Calibri" panose="020F0502020204030204" pitchFamily="34" charset="0"/>
                <a:ea typeface="+mn-ea"/>
                <a:cs typeface="Arial" charset="0"/>
              </a:rPr>
              <a:t>  </a:t>
            </a:r>
            <a:endParaRPr kumimoji="1" lang="en-CA" sz="1200" b="0" i="0" u="none" strike="noStrike" kern="1200" dirty="0" smtClean="0">
              <a:solidFill>
                <a:schemeClr val="tx1"/>
              </a:solidFill>
              <a:effectLst/>
              <a:latin typeface="Calibri" panose="020F0502020204030204" pitchFamily="34" charset="0"/>
              <a:ea typeface="+mn-ea"/>
              <a:cs typeface="Arial"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5</a:t>
            </a:fld>
            <a:endParaRPr lang="en-CA" dirty="0"/>
          </a:p>
        </p:txBody>
      </p:sp>
    </p:spTree>
    <p:extLst>
      <p:ext uri="{BB962C8B-B14F-4D97-AF65-F5344CB8AC3E}">
        <p14:creationId xmlns:p14="http://schemas.microsoft.com/office/powerpoint/2010/main" val="2630416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dirty="0" smtClean="0">
                <a:latin typeface="Gill Sans" panose="020B0502020104020203" pitchFamily="34" charset="0"/>
              </a:rPr>
              <a:t>For the Post-1996 </a:t>
            </a:r>
            <a:r>
              <a:rPr lang="en-CA" dirty="0" smtClean="0">
                <a:latin typeface="Gill Sans" panose="020B0502020104020203" pitchFamily="34" charset="0"/>
              </a:rPr>
              <a:t>P</a:t>
            </a:r>
            <a:r>
              <a:rPr lang="en-CA" sz="1200" dirty="0" smtClean="0">
                <a:latin typeface="Gill Sans" panose="020B0502020104020203" pitchFamily="34" charset="0"/>
              </a:rPr>
              <a:t>rogram, the community’s revenue contribution can be a combination of rents collected from tenants and band funds equal to or greater than the minimum revenue contribution (MRC) that was established at delivery.  </a:t>
            </a:r>
          </a:p>
          <a:p>
            <a:pPr marL="228600" indent="-228600">
              <a:buFont typeface="+mj-lt"/>
              <a:buNone/>
            </a:pPr>
            <a:r>
              <a:rPr lang="en-CA" sz="1200" dirty="0" smtClean="0">
                <a:latin typeface="Gill Sans" panose="020B0502020104020203" pitchFamily="34" charset="0"/>
              </a:rPr>
              <a:t>	</a:t>
            </a:r>
          </a:p>
          <a:p>
            <a:r>
              <a:rPr lang="en-CA" sz="1200" dirty="0" smtClean="0">
                <a:latin typeface="Gill Sans" panose="020B0502020104020203" pitchFamily="34" charset="0"/>
              </a:rPr>
              <a:t>The First Nation has agreed to fund the MRC on an annual basis if occupancy charges are less than the MRC. CMHC expects to see an operating surplus for the first half of the agreement as expenses are benchmarked.</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7</a:t>
            </a:fld>
            <a:endParaRPr lang="en-CA" dirty="0"/>
          </a:p>
        </p:txBody>
      </p:sp>
    </p:spTree>
    <p:extLst>
      <p:ext uri="{BB962C8B-B14F-4D97-AF65-F5344CB8AC3E}">
        <p14:creationId xmlns:p14="http://schemas.microsoft.com/office/powerpoint/2010/main" val="2717678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None/>
            </a:pPr>
            <a:r>
              <a:rPr lang="en-CA" sz="1200" b="1" dirty="0" smtClean="0">
                <a:latin typeface="Gill Sans" panose="020B0502020104020203" pitchFamily="34" charset="0"/>
              </a:rPr>
              <a:t>In many cases:</a:t>
            </a:r>
            <a:r>
              <a:rPr lang="en-CA" sz="1200" b="1" baseline="0" dirty="0" smtClean="0">
                <a:latin typeface="Gill Sans" panose="020B0502020104020203" pitchFamily="34" charset="0"/>
              </a:rPr>
              <a:t> </a:t>
            </a:r>
            <a:endParaRPr lang="en-CA" sz="1200" b="1" dirty="0" smtClean="0">
              <a:latin typeface="Gill Sans" panose="020B0502020104020203" pitchFamily="34" charset="0"/>
            </a:endParaRPr>
          </a:p>
          <a:p>
            <a:pPr marL="457200" indent="-457200" defTabSz="914400" eaLnBrk="0" fontAlgn="base" hangingPunct="0">
              <a:spcBef>
                <a:spcPct val="30000"/>
              </a:spcBef>
              <a:spcAft>
                <a:spcPct val="0"/>
              </a:spcAft>
              <a:buFont typeface="+mj-lt"/>
              <a:buAutoNum type="arabicPeriod"/>
              <a:defRPr/>
            </a:pPr>
            <a:r>
              <a:rPr lang="en-CA" sz="1200" dirty="0" smtClean="0">
                <a:latin typeface="Gill Sans" panose="020B0502020104020203" pitchFamily="34" charset="0"/>
              </a:rPr>
              <a:t>Rental revenue is not sufficient to match MRC, and expenses are being paid by First Nations, but no indication of the contribution as revenue.</a:t>
            </a:r>
          </a:p>
          <a:p>
            <a:pPr marL="457200" indent="-457200" defTabSz="914400" eaLnBrk="0" fontAlgn="base" hangingPunct="0">
              <a:spcBef>
                <a:spcPct val="30000"/>
              </a:spcBef>
              <a:spcAft>
                <a:spcPct val="0"/>
              </a:spcAft>
              <a:buFont typeface="+mj-lt"/>
              <a:buAutoNum type="arabicPeriod"/>
              <a:defRPr/>
            </a:pPr>
            <a:endParaRPr lang="en-CA" sz="1200" dirty="0" smtClean="0">
              <a:latin typeface="Gill Sans" panose="020B0502020104020203" pitchFamily="34" charset="0"/>
            </a:endParaRPr>
          </a:p>
          <a:p>
            <a:pPr marL="457200" indent="-457200">
              <a:buFont typeface="+mj-lt"/>
              <a:buAutoNum type="arabicPeriod"/>
            </a:pPr>
            <a:r>
              <a:rPr lang="en-CA" sz="1200" dirty="0" smtClean="0">
                <a:latin typeface="Gill Sans" panose="020B0502020104020203" pitchFamily="34" charset="0"/>
              </a:rPr>
              <a:t>Band contributions are showing as a liability and repayable to the band.  This is not a contribution, but a loan, and the terms of the agreement are therefore not being met.</a:t>
            </a:r>
          </a:p>
          <a:p>
            <a:pPr marL="228600" indent="-228600">
              <a:buFont typeface="+mj-lt"/>
              <a:buAutoNum type="arabicPeriod"/>
            </a:pPr>
            <a:endParaRPr lang="en-CA" sz="1200" dirty="0" smtClean="0">
              <a:latin typeface="Gill Sans" panose="020B0502020104020203" pitchFamily="34" charset="0"/>
            </a:endParaRPr>
          </a:p>
          <a:p>
            <a:pPr marL="228600" indent="-228600">
              <a:buFont typeface="+mj-lt"/>
              <a:buNone/>
            </a:pPr>
            <a:r>
              <a:rPr lang="en-CA" sz="1200" b="1" dirty="0" smtClean="0">
                <a:latin typeface="Gill Sans" panose="020B0502020104020203" pitchFamily="34" charset="0"/>
              </a:rPr>
              <a:t>Impact</a:t>
            </a:r>
          </a:p>
          <a:p>
            <a:pPr marL="228600" indent="-228600" defTabSz="914400" eaLnBrk="0" fontAlgn="base" hangingPunct="0">
              <a:spcBef>
                <a:spcPct val="30000"/>
              </a:spcBef>
              <a:spcAft>
                <a:spcPct val="0"/>
              </a:spcAft>
              <a:buFont typeface="+mj-lt"/>
              <a:buAutoNum type="arabicPeriod"/>
              <a:defRPr/>
            </a:pPr>
            <a:r>
              <a:rPr lang="en-CA" sz="1200" dirty="0" smtClean="0">
                <a:latin typeface="Gill Sans" panose="020B0502020104020203" pitchFamily="34" charset="0"/>
              </a:rPr>
              <a:t>Deficits are reported on the financial statements, indicating projects are not viable.</a:t>
            </a:r>
          </a:p>
          <a:p>
            <a:pPr marL="228600" indent="-228600" defTabSz="914400" eaLnBrk="0" fontAlgn="base" hangingPunct="0">
              <a:spcBef>
                <a:spcPct val="30000"/>
              </a:spcBef>
              <a:spcAft>
                <a:spcPct val="0"/>
              </a:spcAft>
              <a:buFont typeface="+mj-lt"/>
              <a:buAutoNum type="arabicPeriod"/>
              <a:defRPr/>
            </a:pPr>
            <a:r>
              <a:rPr lang="en-CA" sz="1200" dirty="0" smtClean="0">
                <a:latin typeface="Gill Sans" panose="020B0502020104020203" pitchFamily="34" charset="0"/>
              </a:rPr>
              <a:t>Insufficient revenue will prevent the community from having the financial resources to maintain the units and to plan for future expenses as operating costs rise.</a:t>
            </a:r>
          </a:p>
          <a:p>
            <a:pPr marL="228600" indent="-228600" defTabSz="914400" eaLnBrk="0" fontAlgn="base" hangingPunct="0">
              <a:spcBef>
                <a:spcPct val="30000"/>
              </a:spcBef>
              <a:spcAft>
                <a:spcPct val="0"/>
              </a:spcAft>
              <a:buFont typeface="+mj-lt"/>
              <a:buAutoNum type="arabicPeriod"/>
              <a:defRPr/>
            </a:pPr>
            <a:r>
              <a:rPr lang="en-CA" sz="1200" dirty="0" smtClean="0">
                <a:latin typeface="Gill Sans" panose="020B0502020104020203" pitchFamily="34" charset="0"/>
              </a:rPr>
              <a:t>No surplus generated in early years to cover future deficits.</a:t>
            </a: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8</a:t>
            </a:fld>
            <a:endParaRPr lang="en-CA" dirty="0"/>
          </a:p>
        </p:txBody>
      </p:sp>
    </p:spTree>
    <p:extLst>
      <p:ext uri="{BB962C8B-B14F-4D97-AF65-F5344CB8AC3E}">
        <p14:creationId xmlns:p14="http://schemas.microsoft.com/office/powerpoint/2010/main" val="598897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10</a:t>
            </a:fld>
            <a:endParaRPr lang="en-CA" dirty="0"/>
          </a:p>
        </p:txBody>
      </p:sp>
    </p:spTree>
    <p:extLst>
      <p:ext uri="{BB962C8B-B14F-4D97-AF65-F5344CB8AC3E}">
        <p14:creationId xmlns:p14="http://schemas.microsoft.com/office/powerpoint/2010/main" val="276433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B88B0F5-CE8C-4614-9A8D-7575F954BBE1}" type="slidenum">
              <a:rPr lang="en-CA" smtClean="0"/>
              <a:pPr/>
              <a:t>11</a:t>
            </a:fld>
            <a:endParaRPr lang="en-CA" dirty="0"/>
          </a:p>
        </p:txBody>
      </p:sp>
    </p:spTree>
    <p:extLst>
      <p:ext uri="{BB962C8B-B14F-4D97-AF65-F5344CB8AC3E}">
        <p14:creationId xmlns:p14="http://schemas.microsoft.com/office/powerpoint/2010/main" val="1032988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CA" sz="1200" dirty="0" smtClean="0">
                <a:latin typeface="Gill Sans" pitchFamily="34" charset="0"/>
                <a:cs typeface="Calibri" pitchFamily="34" charset="0"/>
              </a:rPr>
              <a:t>Expenses reported should only be attributable to the Section 95 units</a:t>
            </a:r>
          </a:p>
          <a:p>
            <a:endParaRPr lang="en-CA" dirty="0" smtClean="0"/>
          </a:p>
          <a:p>
            <a:r>
              <a:rPr lang="en-CA" dirty="0" smtClean="0"/>
              <a:t>In most cases, housing department manages a lot of housing that has been funded through means</a:t>
            </a:r>
            <a:r>
              <a:rPr lang="en-CA" baseline="0" dirty="0" smtClean="0"/>
              <a:t> other than the Section 95 program. It is important that all administrative costs—staffing, audits, maintenance, insurance, etc. be attributed only to the applicable units. When the audit reports on the </a:t>
            </a:r>
            <a:r>
              <a:rPr lang="en-CA" dirty="0" smtClean="0"/>
              <a:t>S</a:t>
            </a:r>
            <a:r>
              <a:rPr lang="en-CA" baseline="0" dirty="0" smtClean="0"/>
              <a:t>ection 95-funded units, these costs must be appropriately apportioned. The same property management policies around reserves and management can, and certainly should, apply to all units—these are standard property management practices, and this, again, ensures equity and transparency for all tenants and community members.  </a:t>
            </a:r>
            <a:endParaRPr lang="en-CA" dirty="0" smtClean="0"/>
          </a:p>
          <a:p>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FB88B0F5-CE8C-4614-9A8D-7575F954BBE1}" type="slidenum">
              <a:rPr lang="en-CA" smtClean="0"/>
              <a:pPr/>
              <a:t>12</a:t>
            </a:fld>
            <a:endParaRPr lang="en-CA" dirty="0"/>
          </a:p>
        </p:txBody>
      </p:sp>
    </p:spTree>
    <p:extLst>
      <p:ext uri="{BB962C8B-B14F-4D97-AF65-F5344CB8AC3E}">
        <p14:creationId xmlns:p14="http://schemas.microsoft.com/office/powerpoint/2010/main" val="292520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 y="0"/>
            <a:ext cx="9144000" cy="3429000"/>
          </a:xfrm>
          <a:prstGeom prst="rect">
            <a:avLst/>
          </a:prstGeom>
        </p:spPr>
      </p:pic>
      <p:sp>
        <p:nvSpPr>
          <p:cNvPr id="12" name="Freeform 11"/>
          <p:cNvSpPr/>
          <p:nvPr userDrawn="1"/>
        </p:nvSpPr>
        <p:spPr>
          <a:xfrm>
            <a:off x="0" y="2135209"/>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rgbClr val="00629B">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Freeform 9"/>
          <p:cNvSpPr/>
          <p:nvPr userDrawn="1"/>
        </p:nvSpPr>
        <p:spPr>
          <a:xfrm>
            <a:off x="0" y="2406731"/>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113276"/>
            <a:ext cx="9144000" cy="1030224"/>
          </a:xfrm>
          <a:prstGeom prst="rect">
            <a:avLst/>
          </a:prstGeom>
        </p:spPr>
      </p:pic>
      <p:grpSp>
        <p:nvGrpSpPr>
          <p:cNvPr id="16" name="Group 15"/>
          <p:cNvGrpSpPr/>
          <p:nvPr userDrawn="1"/>
        </p:nvGrpSpPr>
        <p:grpSpPr>
          <a:xfrm>
            <a:off x="6423837" y="1601665"/>
            <a:ext cx="2240966" cy="2240966"/>
            <a:chOff x="6559301" y="1910502"/>
            <a:chExt cx="2240966" cy="2240966"/>
          </a:xfrm>
        </p:grpSpPr>
        <p:sp>
          <p:nvSpPr>
            <p:cNvPr id="17" name="Oval 16"/>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8" name="Oval 17"/>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4" name="Oval 3"/>
          <p:cNvSpPr/>
          <p:nvPr userDrawn="1"/>
        </p:nvSpPr>
        <p:spPr>
          <a:xfrm>
            <a:off x="6572023" y="1745082"/>
            <a:ext cx="1939389" cy="1939389"/>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7" name="Subtitle 2"/>
          <p:cNvSpPr>
            <a:spLocks noGrp="1"/>
          </p:cNvSpPr>
          <p:nvPr userDrawn="1">
            <p:ph type="subTitle" idx="1" hasCustomPrompt="1"/>
          </p:nvPr>
        </p:nvSpPr>
        <p:spPr>
          <a:xfrm>
            <a:off x="246322" y="3765007"/>
            <a:ext cx="6536472" cy="518711"/>
          </a:xfrm>
          <a:prstGeom prst="rect">
            <a:avLst/>
          </a:prstGeom>
        </p:spPr>
        <p:txBody>
          <a:bodyPr/>
          <a:lstStyle>
            <a:lvl1pPr marL="0" indent="0" algn="l">
              <a:lnSpc>
                <a:spcPts val="1900"/>
              </a:lnSpc>
              <a:spcBef>
                <a:spcPts val="600"/>
              </a:spcBef>
              <a:buNone/>
              <a:defRPr sz="1800" b="1">
                <a:solidFill>
                  <a:srgbClr val="63666A"/>
                </a:solidFill>
                <a:latin typeface="+mn-lt"/>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Cover Insert Subtitle of Presentation</a:t>
            </a:r>
            <a:endParaRPr lang="en-US" dirty="0"/>
          </a:p>
        </p:txBody>
      </p:sp>
      <p:sp>
        <p:nvSpPr>
          <p:cNvPr id="38" name="Text Placeholder 36"/>
          <p:cNvSpPr>
            <a:spLocks noGrp="1"/>
          </p:cNvSpPr>
          <p:nvPr userDrawn="1">
            <p:ph type="body" sz="quarter" idx="12" hasCustomPrompt="1"/>
          </p:nvPr>
        </p:nvSpPr>
        <p:spPr>
          <a:xfrm>
            <a:off x="246746" y="2793817"/>
            <a:ext cx="6539042" cy="1003806"/>
          </a:xfrm>
          <a:prstGeom prst="rect">
            <a:avLst/>
          </a:prstGeom>
        </p:spPr>
        <p:txBody>
          <a:bodyPr anchor="b" anchorCtr="0"/>
          <a:lstStyle>
            <a:lvl1pPr marL="0" indent="0">
              <a:lnSpc>
                <a:spcPts val="3800"/>
              </a:lnSpc>
              <a:spcBef>
                <a:spcPts val="0"/>
              </a:spcBef>
              <a:buNone/>
              <a:defRPr sz="3600">
                <a:solidFill>
                  <a:srgbClr val="63666A"/>
                </a:solidFill>
                <a:latin typeface="+mj-lt"/>
              </a:defRPr>
            </a:lvl1pPr>
          </a:lstStyle>
          <a:p>
            <a:pPr lvl="0"/>
            <a:r>
              <a:rPr lang="en-US" dirty="0" smtClean="0"/>
              <a:t>Insert Title of Presentation</a:t>
            </a:r>
          </a:p>
        </p:txBody>
      </p:sp>
    </p:spTree>
    <p:extLst>
      <p:ext uri="{BB962C8B-B14F-4D97-AF65-F5344CB8AC3E}">
        <p14:creationId xmlns:p14="http://schemas.microsoft.com/office/powerpoint/2010/main" val="36783912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13" name="Rectangle 12"/>
          <p:cNvSpPr/>
          <p:nvPr userDrawn="1"/>
        </p:nvSpPr>
        <p:spPr>
          <a:xfrm>
            <a:off x="0" y="2338"/>
            <a:ext cx="9143999" cy="4152688"/>
          </a:xfrm>
          <a:prstGeom prst="rect">
            <a:avLst/>
          </a:prstGeom>
          <a:solidFill>
            <a:srgbClr val="0062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3" name="Rectangle 2"/>
          <p:cNvSpPr/>
          <p:nvPr userDrawn="1"/>
        </p:nvSpPr>
        <p:spPr>
          <a:xfrm>
            <a:off x="0" y="4393090"/>
            <a:ext cx="9143999" cy="7504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Freeform 18"/>
          <p:cNvSpPr/>
          <p:nvPr userDrawn="1"/>
        </p:nvSpPr>
        <p:spPr>
          <a:xfrm>
            <a:off x="0" y="2781593"/>
            <a:ext cx="9144000" cy="3008291"/>
          </a:xfrm>
          <a:custGeom>
            <a:avLst/>
            <a:gdLst>
              <a:gd name="connsiteX0" fmla="*/ 3905816 w 9144000"/>
              <a:gd name="connsiteY0" fmla="*/ 0 h 3008291"/>
              <a:gd name="connsiteX1" fmla="*/ 8996985 w 9144000"/>
              <a:gd name="connsiteY1" fmla="*/ 790812 h 3008291"/>
              <a:gd name="connsiteX2" fmla="*/ 9144000 w 9144000"/>
              <a:gd name="connsiteY2" fmla="*/ 851471 h 3008291"/>
              <a:gd name="connsiteX3" fmla="*/ 9144000 w 9144000"/>
              <a:gd name="connsiteY3" fmla="*/ 3008291 h 3008291"/>
              <a:gd name="connsiteX4" fmla="*/ 0 w 9144000"/>
              <a:gd name="connsiteY4" fmla="*/ 3008291 h 3008291"/>
              <a:gd name="connsiteX5" fmla="*/ 0 w 9144000"/>
              <a:gd name="connsiteY5" fmla="*/ 433831 h 3008291"/>
              <a:gd name="connsiteX6" fmla="*/ 473869 w 9144000"/>
              <a:gd name="connsiteY6" fmla="*/ 325876 h 3008291"/>
              <a:gd name="connsiteX7" fmla="*/ 3905816 w 9144000"/>
              <a:gd name="connsiteY7" fmla="*/ 0 h 3008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008291">
                <a:moveTo>
                  <a:pt x="3905816" y="0"/>
                </a:moveTo>
                <a:cubicBezTo>
                  <a:pt x="5894041" y="0"/>
                  <a:pt x="7694041" y="302208"/>
                  <a:pt x="8996985" y="790812"/>
                </a:cubicBezTo>
                <a:lnTo>
                  <a:pt x="9144000" y="851471"/>
                </a:lnTo>
                <a:lnTo>
                  <a:pt x="9144000" y="3008291"/>
                </a:lnTo>
                <a:lnTo>
                  <a:pt x="0" y="3008291"/>
                </a:lnTo>
                <a:lnTo>
                  <a:pt x="0" y="433831"/>
                </a:lnTo>
                <a:lnTo>
                  <a:pt x="473869" y="325876"/>
                </a:lnTo>
                <a:cubicBezTo>
                  <a:pt x="1494060" y="118050"/>
                  <a:pt x="2663176" y="0"/>
                  <a:pt x="3905816"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322067" y="233726"/>
            <a:ext cx="7188805" cy="2391192"/>
          </a:xfrm>
        </p:spPr>
        <p:txBody>
          <a:bodyPr/>
          <a:lstStyle>
            <a:lvl1pPr>
              <a:lnSpc>
                <a:spcPts val="3200"/>
              </a:lnSpc>
              <a:defRPr sz="3000">
                <a:latin typeface="+mj-lt"/>
              </a:defRPr>
            </a:lvl1pPr>
          </a:lstStyle>
          <a:p>
            <a:r>
              <a:rPr lang="en-US" dirty="0" smtClean="0"/>
              <a:t>Click to edit Master title style</a:t>
            </a:r>
            <a:endParaRPr lang="en-US" dirty="0"/>
          </a:p>
        </p:txBody>
      </p:sp>
      <p:sp>
        <p:nvSpPr>
          <p:cNvPr id="20" name="Freeform 19"/>
          <p:cNvSpPr/>
          <p:nvPr userDrawn="1"/>
        </p:nvSpPr>
        <p:spPr>
          <a:xfrm>
            <a:off x="0" y="3053115"/>
            <a:ext cx="9144000" cy="2736769"/>
          </a:xfrm>
          <a:custGeom>
            <a:avLst/>
            <a:gdLst>
              <a:gd name="connsiteX0" fmla="*/ 3905816 w 9144000"/>
              <a:gd name="connsiteY0" fmla="*/ 0 h 2736769"/>
              <a:gd name="connsiteX1" fmla="*/ 8996985 w 9144000"/>
              <a:gd name="connsiteY1" fmla="*/ 790812 h 2736769"/>
              <a:gd name="connsiteX2" fmla="*/ 9144000 w 9144000"/>
              <a:gd name="connsiteY2" fmla="*/ 851471 h 2736769"/>
              <a:gd name="connsiteX3" fmla="*/ 9144000 w 9144000"/>
              <a:gd name="connsiteY3" fmla="*/ 2736769 h 2736769"/>
              <a:gd name="connsiteX4" fmla="*/ 0 w 9144000"/>
              <a:gd name="connsiteY4" fmla="*/ 2736769 h 2736769"/>
              <a:gd name="connsiteX5" fmla="*/ 0 w 9144000"/>
              <a:gd name="connsiteY5" fmla="*/ 433831 h 2736769"/>
              <a:gd name="connsiteX6" fmla="*/ 473869 w 9144000"/>
              <a:gd name="connsiteY6" fmla="*/ 325876 h 2736769"/>
              <a:gd name="connsiteX7" fmla="*/ 3905816 w 9144000"/>
              <a:gd name="connsiteY7" fmla="*/ 0 h 273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736769">
                <a:moveTo>
                  <a:pt x="3905816" y="0"/>
                </a:moveTo>
                <a:cubicBezTo>
                  <a:pt x="5894041" y="0"/>
                  <a:pt x="7694041" y="302208"/>
                  <a:pt x="8996985" y="790812"/>
                </a:cubicBezTo>
                <a:lnTo>
                  <a:pt x="9144000" y="851471"/>
                </a:lnTo>
                <a:lnTo>
                  <a:pt x="9144000" y="2736769"/>
                </a:lnTo>
                <a:lnTo>
                  <a:pt x="0" y="2736769"/>
                </a:lnTo>
                <a:lnTo>
                  <a:pt x="0" y="433831"/>
                </a:lnTo>
                <a:lnTo>
                  <a:pt x="473869" y="325876"/>
                </a:lnTo>
                <a:cubicBezTo>
                  <a:pt x="1494060" y="118050"/>
                  <a:pt x="2663176" y="0"/>
                  <a:pt x="3905816"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nvGrpSpPr>
          <p:cNvPr id="22" name="Group 21"/>
          <p:cNvGrpSpPr/>
          <p:nvPr userDrawn="1"/>
        </p:nvGrpSpPr>
        <p:grpSpPr>
          <a:xfrm>
            <a:off x="6599114" y="1914060"/>
            <a:ext cx="2240966" cy="2240966"/>
            <a:chOff x="6559301" y="1910502"/>
            <a:chExt cx="2240966" cy="2240966"/>
          </a:xfrm>
        </p:grpSpPr>
        <p:sp>
          <p:nvSpPr>
            <p:cNvPr id="24" name="Oval 23"/>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5" name="Oval 24"/>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1292" t="-719" r="22128" b="2732"/>
          <a:stretch/>
        </p:blipFill>
        <p:spPr>
          <a:xfrm>
            <a:off x="6716336" y="2037791"/>
            <a:ext cx="1999621" cy="1959075"/>
          </a:xfrm>
          <a:prstGeom prst="ellipse">
            <a:avLst/>
          </a:prstGeom>
        </p:spPr>
      </p:pic>
    </p:spTree>
    <p:extLst>
      <p:ext uri="{BB962C8B-B14F-4D97-AF65-F5344CB8AC3E}">
        <p14:creationId xmlns:p14="http://schemas.microsoft.com/office/powerpoint/2010/main" val="25877068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_1 column">
    <p:spTree>
      <p:nvGrpSpPr>
        <p:cNvPr id="1" name=""/>
        <p:cNvGrpSpPr/>
        <p:nvPr/>
      </p:nvGrpSpPr>
      <p:grpSpPr>
        <a:xfrm>
          <a:off x="0" y="0"/>
          <a:ext cx="0" cy="0"/>
          <a:chOff x="0" y="0"/>
          <a:chExt cx="0" cy="0"/>
        </a:xfrm>
      </p:grpSpPr>
      <p:sp>
        <p:nvSpPr>
          <p:cNvPr id="7" name="Content Placeholder 2"/>
          <p:cNvSpPr>
            <a:spLocks noGrp="1"/>
          </p:cNvSpPr>
          <p:nvPr>
            <p:ph idx="13" hasCustomPrompt="1"/>
          </p:nvPr>
        </p:nvSpPr>
        <p:spPr>
          <a:xfrm>
            <a:off x="578996" y="1531201"/>
            <a:ext cx="8329530" cy="3080632"/>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5"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lvl1pPr>
              <a:defRPr>
                <a:latin typeface="+mj-lt"/>
              </a:defRPr>
            </a:lvl1p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0792" t="2470" r="10567" b="-618"/>
          <a:stretch/>
        </p:blipFill>
        <p:spPr>
          <a:xfrm>
            <a:off x="7679167" y="432078"/>
            <a:ext cx="1065027" cy="1024933"/>
          </a:xfrm>
          <a:prstGeom prst="ellipse">
            <a:avLst/>
          </a:prstGeom>
        </p:spPr>
      </p:pic>
    </p:spTree>
    <p:extLst>
      <p:ext uri="{BB962C8B-B14F-4D97-AF65-F5344CB8AC3E}">
        <p14:creationId xmlns:p14="http://schemas.microsoft.com/office/powerpoint/2010/main" val="18158518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_2 column">
    <p:spTree>
      <p:nvGrpSpPr>
        <p:cNvPr id="1" name=""/>
        <p:cNvGrpSpPr/>
        <p:nvPr/>
      </p:nvGrpSpPr>
      <p:grpSpPr>
        <a:xfrm>
          <a:off x="0" y="0"/>
          <a:ext cx="0" cy="0"/>
          <a:chOff x="0" y="0"/>
          <a:chExt cx="0" cy="0"/>
        </a:xfrm>
      </p:grpSpPr>
      <p:sp>
        <p:nvSpPr>
          <p:cNvPr id="12" name="Content Placeholder 2"/>
          <p:cNvSpPr>
            <a:spLocks noGrp="1"/>
          </p:cNvSpPr>
          <p:nvPr>
            <p:ph idx="14" hasCustomPrompt="1"/>
          </p:nvPr>
        </p:nvSpPr>
        <p:spPr>
          <a:xfrm>
            <a:off x="57899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2"/>
          <p:cNvSpPr>
            <a:spLocks noGrp="1"/>
          </p:cNvSpPr>
          <p:nvPr>
            <p:ph idx="15" hasCustomPrompt="1"/>
          </p:nvPr>
        </p:nvSpPr>
        <p:spPr>
          <a:xfrm>
            <a:off x="4859455" y="1531864"/>
            <a:ext cx="4052871"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8"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9"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6" name="Oval 5"/>
          <p:cNvSpPr/>
          <p:nvPr userDrawn="1"/>
        </p:nvSpPr>
        <p:spPr>
          <a:xfrm>
            <a:off x="7681031" y="413361"/>
            <a:ext cx="1040293" cy="1040293"/>
          </a:xfrm>
          <a:prstGeom prst="ellipse">
            <a:avLst/>
          </a:prstGeom>
          <a:blipFill>
            <a:blip r:embed="rId2"/>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73291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Content images">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10"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3" name="Content Placeholder 2"/>
          <p:cNvSpPr>
            <a:spLocks noGrp="1"/>
          </p:cNvSpPr>
          <p:nvPr>
            <p:ph idx="14" hasCustomPrompt="1"/>
          </p:nvPr>
        </p:nvSpPr>
        <p:spPr>
          <a:xfrm>
            <a:off x="578994" y="1531864"/>
            <a:ext cx="5175695" cy="3081600"/>
          </a:xfrm>
          <a:prstGeom prst="rect">
            <a:avLst/>
          </a:prstGeom>
        </p:spPr>
        <p:txBody>
          <a:bodyPr/>
          <a:lstStyle>
            <a:lvl1pPr marL="285750" indent="-285750">
              <a:lnSpc>
                <a:spcPts val="2000"/>
              </a:lnSpc>
              <a:spcBef>
                <a:spcPts val="0"/>
              </a:spcBef>
              <a:spcAft>
                <a:spcPts val="800"/>
              </a:spcAft>
              <a:buClr>
                <a:srgbClr val="D52B1E"/>
              </a:buClr>
              <a:buFont typeface="Arial" panose="020B0604020202020204" pitchFamily="34" charset="0"/>
              <a:buChar char="•"/>
              <a:defRPr sz="1800">
                <a:solidFill>
                  <a:schemeClr val="tx1">
                    <a:lumMod val="65000"/>
                    <a:lumOff val="35000"/>
                  </a:schemeClr>
                </a:solidFill>
                <a:latin typeface="+mn-lt"/>
                <a:cs typeface="Calibri" panose="020F0502020204030204" pitchFamily="34" charset="0"/>
              </a:defRPr>
            </a:lvl1pPr>
            <a:lvl2pPr marL="571500" indent="-285750">
              <a:lnSpc>
                <a:spcPts val="1800"/>
              </a:lnSpc>
              <a:spcBef>
                <a:spcPts val="0"/>
              </a:spcBef>
              <a:spcAft>
                <a:spcPts val="600"/>
              </a:spcAft>
              <a:buClr>
                <a:srgbClr val="D52B1E"/>
              </a:buClr>
              <a:buFont typeface="Arial" panose="020B0604020202020204" pitchFamily="34" charset="0"/>
              <a:buChar char="•"/>
              <a:defRPr sz="1600" baseline="0">
                <a:solidFill>
                  <a:schemeClr val="tx1">
                    <a:lumMod val="65000"/>
                    <a:lumOff val="35000"/>
                  </a:schemeClr>
                </a:solidFill>
                <a:latin typeface="+mn-lt"/>
                <a:cs typeface="Calibri" panose="020F0502020204030204" pitchFamily="34" charset="0"/>
              </a:defRPr>
            </a:lvl2pPr>
            <a:lvl3pPr marL="857250" indent="-285750">
              <a:lnSpc>
                <a:spcPts val="1600"/>
              </a:lnSpc>
              <a:spcBef>
                <a:spcPts val="0"/>
              </a:spcBef>
              <a:spcAft>
                <a:spcPts val="400"/>
              </a:spcAft>
              <a:buClr>
                <a:srgbClr val="D52B1E"/>
              </a:buClr>
              <a:buFont typeface="Arial" panose="020B0604020202020204" pitchFamily="34" charset="0"/>
              <a:buChar char="•"/>
              <a:tabLst/>
              <a:defRPr sz="1400">
                <a:solidFill>
                  <a:schemeClr val="tx1">
                    <a:lumMod val="65000"/>
                    <a:lumOff val="35000"/>
                  </a:schemeClr>
                </a:solidFill>
                <a:latin typeface="+mn-lt"/>
                <a:cs typeface="Calibri" panose="020F0502020204030204" pitchFamily="34" charset="0"/>
              </a:defRPr>
            </a:lvl3pPr>
            <a:lvl4pPr marL="1143000" indent="-285750">
              <a:lnSpc>
                <a:spcPts val="1600"/>
              </a:lnSpc>
              <a:spcBef>
                <a:spcPts val="0"/>
              </a:spcBef>
              <a:spcAft>
                <a:spcPts val="400"/>
              </a:spcAft>
              <a:buClr>
                <a:srgbClr val="D52B1E"/>
              </a:buClr>
              <a:buFont typeface="Arial" panose="020B0604020202020204" pitchFamily="34" charset="0"/>
              <a:buChar char="•"/>
              <a:defRPr sz="1400" baseline="0">
                <a:solidFill>
                  <a:schemeClr val="tx1">
                    <a:lumMod val="65000"/>
                    <a:lumOff val="35000"/>
                  </a:schemeClr>
                </a:solidFill>
                <a:latin typeface="+mn-lt"/>
                <a:cs typeface="Calibri" panose="020F0502020204030204" pitchFamily="34" charset="0"/>
              </a:defRPr>
            </a:lvl4pPr>
            <a:lvl5pPr marL="1428750" indent="-285750">
              <a:lnSpc>
                <a:spcPts val="1600"/>
              </a:lnSpc>
              <a:spcBef>
                <a:spcPts val="0"/>
              </a:spcBef>
              <a:spcAft>
                <a:spcPts val="400"/>
              </a:spcAft>
              <a:buClr>
                <a:srgbClr val="D52B1E"/>
              </a:buClr>
              <a:buFont typeface="Arial" panose="020B0604020202020204" pitchFamily="34" charset="0"/>
              <a:buChar char="•"/>
              <a:defRPr sz="1400">
                <a:solidFill>
                  <a:schemeClr val="tx1">
                    <a:lumMod val="65000"/>
                    <a:lumOff val="35000"/>
                  </a:schemeClr>
                </a:solidFill>
                <a:latin typeface="+mn-lt"/>
                <a:cs typeface="Calibri" panose="020F0502020204030204" pitchFamily="34" charset="0"/>
              </a:defRPr>
            </a:lvl5pPr>
          </a:lstStyle>
          <a:p>
            <a:pPr lvl="0"/>
            <a:r>
              <a:rPr lang="en-CA" dirty="0" smtClean="0"/>
              <a:t>List Item</a:t>
            </a:r>
          </a:p>
          <a:p>
            <a:pPr lvl="1"/>
            <a:r>
              <a:rPr lang="en-CA" dirty="0" smtClean="0"/>
              <a:t>List Item</a:t>
            </a:r>
          </a:p>
          <a:p>
            <a:pPr lvl="2"/>
            <a:r>
              <a:rPr lang="en-CA" dirty="0" smtClean="0"/>
              <a:t>List Item</a:t>
            </a:r>
          </a:p>
          <a:p>
            <a:pPr lvl="3"/>
            <a:r>
              <a:rPr lang="en-CA" dirty="0" smtClean="0"/>
              <a:t>List Item</a:t>
            </a:r>
          </a:p>
          <a:p>
            <a:pPr lvl="4"/>
            <a:r>
              <a:rPr lang="en-CA" dirty="0" smtClean="0"/>
              <a:t>List Item</a:t>
            </a:r>
            <a:endParaRPr lang="en-US" dirty="0"/>
          </a:p>
        </p:txBody>
      </p:sp>
      <p:sp>
        <p:nvSpPr>
          <p:cNvPr id="14" name="Content Placeholder 3"/>
          <p:cNvSpPr>
            <a:spLocks noGrp="1"/>
          </p:cNvSpPr>
          <p:nvPr>
            <p:ph sz="quarter" idx="16" hasCustomPrompt="1"/>
          </p:nvPr>
        </p:nvSpPr>
        <p:spPr>
          <a:xfrm>
            <a:off x="6050845" y="314090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sp>
        <p:nvSpPr>
          <p:cNvPr id="15" name="Content Placeholder 3"/>
          <p:cNvSpPr>
            <a:spLocks noGrp="1"/>
          </p:cNvSpPr>
          <p:nvPr>
            <p:ph sz="quarter" idx="17" hasCustomPrompt="1"/>
          </p:nvPr>
        </p:nvSpPr>
        <p:spPr>
          <a:xfrm>
            <a:off x="6045250" y="1610193"/>
            <a:ext cx="2880000" cy="1472114"/>
          </a:xfrm>
          <a:prstGeom prst="rect">
            <a:avLst/>
          </a:prstGeom>
          <a:solidFill>
            <a:srgbClr val="D9D9D9"/>
          </a:solidFill>
        </p:spPr>
        <p:txBody>
          <a:bodyPr vert="horz" tIns="1371600" bIns="421200" anchor="ctr" anchorCtr="0"/>
          <a:lstStyle>
            <a:lvl1pPr marL="0" indent="0" algn="ctr">
              <a:lnSpc>
                <a:spcPts val="2500"/>
              </a:lnSpc>
              <a:spcBef>
                <a:spcPts val="0"/>
              </a:spcBef>
              <a:buNone/>
              <a:defRPr sz="2400">
                <a:solidFill>
                  <a:schemeClr val="bg1">
                    <a:lumMod val="50000"/>
                  </a:schemeClr>
                </a:solidFill>
                <a:latin typeface="+mn-lt"/>
                <a:cs typeface="Calibri" panose="020F0502020204030204" pitchFamily="34" charset="0"/>
              </a:defRPr>
            </a:lvl1pPr>
          </a:lstStyle>
          <a:p>
            <a:pPr lvl="0"/>
            <a:r>
              <a:rPr lang="en-US" dirty="0" smtClean="0"/>
              <a:t>Insert image</a:t>
            </a:r>
            <a:endParaRPr lang="en-US"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9398" t="2739" r="19356" b="-1339"/>
          <a:stretch/>
        </p:blipFill>
        <p:spPr>
          <a:xfrm>
            <a:off x="7653106" y="402350"/>
            <a:ext cx="1066350" cy="1034563"/>
          </a:xfrm>
          <a:prstGeom prst="ellipse">
            <a:avLst/>
          </a:prstGeom>
        </p:spPr>
      </p:pic>
    </p:spTree>
    <p:extLst>
      <p:ext uri="{BB962C8B-B14F-4D97-AF65-F5344CB8AC3E}">
        <p14:creationId xmlns:p14="http://schemas.microsoft.com/office/powerpoint/2010/main" val="3435636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Chart">
    <p:spTree>
      <p:nvGrpSpPr>
        <p:cNvPr id="1" name=""/>
        <p:cNvGrpSpPr/>
        <p:nvPr/>
      </p:nvGrpSpPr>
      <p:grpSpPr>
        <a:xfrm>
          <a:off x="0" y="0"/>
          <a:ext cx="0" cy="0"/>
          <a:chOff x="0" y="0"/>
          <a:chExt cx="0" cy="0"/>
        </a:xfrm>
      </p:grpSpPr>
      <p:sp>
        <p:nvSpPr>
          <p:cNvPr id="7"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sp>
        <p:nvSpPr>
          <p:cNvPr id="8"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11" name="Content Placeholder 3"/>
          <p:cNvSpPr>
            <a:spLocks noGrp="1"/>
          </p:cNvSpPr>
          <p:nvPr>
            <p:ph sz="quarter" idx="15" hasCustomPrompt="1"/>
          </p:nvPr>
        </p:nvSpPr>
        <p:spPr>
          <a:xfrm>
            <a:off x="685800" y="1860317"/>
            <a:ext cx="7772400" cy="2753394"/>
          </a:xfrm>
          <a:prstGeom prst="rect">
            <a:avLst/>
          </a:prstGeom>
          <a:solidFill>
            <a:srgbClr val="D9D9D9"/>
          </a:solidFill>
        </p:spPr>
        <p:txBody>
          <a:bodyPr vert="horz" tIns="914400" anchor="ctr" anchorCtr="0"/>
          <a:lstStyle>
            <a:lvl1pPr marL="0" indent="0" algn="ctr">
              <a:lnSpc>
                <a:spcPts val="2500"/>
              </a:lnSpc>
              <a:buNone/>
              <a:defRPr sz="2400">
                <a:solidFill>
                  <a:schemeClr val="bg1">
                    <a:lumMod val="50000"/>
                  </a:schemeClr>
                </a:solidFill>
                <a:latin typeface="+mn-lt"/>
                <a:cs typeface="Calibri" panose="020F0502020204030204" pitchFamily="34" charset="0"/>
              </a:defRPr>
            </a:lvl1pPr>
          </a:lstStyle>
          <a:p>
            <a:pPr lvl="0"/>
            <a:r>
              <a:rPr lang="en-US" dirty="0" smtClean="0"/>
              <a:t>Insert graph/image</a:t>
            </a:r>
            <a:endParaRPr lang="en-US" dirty="0"/>
          </a:p>
        </p:txBody>
      </p:sp>
      <p:sp>
        <p:nvSpPr>
          <p:cNvPr id="12" name="Text Placeholder 13"/>
          <p:cNvSpPr>
            <a:spLocks noGrp="1"/>
          </p:cNvSpPr>
          <p:nvPr>
            <p:ph type="body" sz="quarter" idx="14" hasCustomPrompt="1"/>
          </p:nvPr>
        </p:nvSpPr>
        <p:spPr>
          <a:xfrm>
            <a:off x="574422" y="1531345"/>
            <a:ext cx="7883777" cy="328971"/>
          </a:xfrm>
          <a:prstGeom prst="rect">
            <a:avLst/>
          </a:prstGeom>
        </p:spPr>
        <p:txBody>
          <a:bodyPr vert="horz"/>
          <a:lstStyle>
            <a:lvl1pPr marL="0" indent="0">
              <a:lnSpc>
                <a:spcPts val="2000"/>
              </a:lnSpc>
              <a:buNone/>
              <a:defRPr lang="en-US" sz="1800" b="1" kern="1200" dirty="0">
                <a:solidFill>
                  <a:schemeClr val="tx1">
                    <a:lumMod val="65000"/>
                    <a:lumOff val="35000"/>
                  </a:schemeClr>
                </a:solidFill>
                <a:latin typeface="+mn-lt"/>
                <a:ea typeface="+mn-ea"/>
                <a:cs typeface="Calibri" panose="020F0502020204030204" pitchFamily="34" charset="0"/>
              </a:defRPr>
            </a:lvl1pPr>
          </a:lstStyle>
          <a:p>
            <a:pPr>
              <a:buNone/>
            </a:pPr>
            <a:r>
              <a:rPr lang="en-US" b="1" dirty="0" smtClean="0"/>
              <a:t>Insert Subtitle</a:t>
            </a:r>
          </a:p>
        </p:txBody>
      </p:sp>
      <p:sp>
        <p:nvSpPr>
          <p:cNvPr id="6" name="Oval 5"/>
          <p:cNvSpPr/>
          <p:nvPr userDrawn="1"/>
        </p:nvSpPr>
        <p:spPr>
          <a:xfrm>
            <a:off x="7681031" y="413361"/>
            <a:ext cx="1040293" cy="104029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6135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sp>
        <p:nvSpPr>
          <p:cNvPr id="3" name="Content Placeholder 2"/>
          <p:cNvSpPr>
            <a:spLocks noGrp="1"/>
          </p:cNvSpPr>
          <p:nvPr>
            <p:ph sz="quarter" idx="13" hasCustomPrompt="1"/>
          </p:nvPr>
        </p:nvSpPr>
        <p:spPr>
          <a:xfrm>
            <a:off x="230918" y="1506897"/>
            <a:ext cx="8671532" cy="3280168"/>
          </a:xfrm>
          <a:prstGeom prst="rect">
            <a:avLst/>
          </a:prstGeom>
        </p:spPr>
        <p:txBody>
          <a:bodyPr vert="horz" anchor="ctr" anchorCtr="0"/>
          <a:lstStyle>
            <a:lvl1pPr marL="0" indent="0" algn="ctr">
              <a:lnSpc>
                <a:spcPts val="2900"/>
              </a:lnSpc>
              <a:spcBef>
                <a:spcPts val="0"/>
              </a:spcBef>
              <a:spcAft>
                <a:spcPts val="800"/>
              </a:spcAft>
              <a:buNone/>
              <a:defRPr sz="2800" b="0" i="1">
                <a:solidFill>
                  <a:schemeClr val="accent5"/>
                </a:solidFill>
                <a:latin typeface="+mn-lt"/>
                <a:cs typeface="Calibri" panose="020F0502020204030204" pitchFamily="34" charset="0"/>
              </a:defRPr>
            </a:lvl1pPr>
          </a:lstStyle>
          <a:p>
            <a:pPr lvl="0"/>
            <a:r>
              <a:rPr lang="en-CA" dirty="0" smtClean="0"/>
              <a:t>Click to Add Title</a:t>
            </a:r>
            <a:endParaRPr lang="en-US" dirty="0"/>
          </a:p>
        </p:txBody>
      </p:sp>
      <p:sp>
        <p:nvSpPr>
          <p:cNvPr id="6"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sp>
        <p:nvSpPr>
          <p:cNvPr id="4" name="Oval 3"/>
          <p:cNvSpPr/>
          <p:nvPr userDrawn="1"/>
        </p:nvSpPr>
        <p:spPr>
          <a:xfrm>
            <a:off x="7681031" y="413361"/>
            <a:ext cx="1040293" cy="1040293"/>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14490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228599" y="233726"/>
            <a:ext cx="8679927" cy="1407302"/>
            <a:chOff x="228599" y="233726"/>
            <a:chExt cx="8679927" cy="1407302"/>
          </a:xfrm>
        </p:grpSpPr>
        <p:sp>
          <p:nvSpPr>
            <p:cNvPr id="7" name="Rectangle 6"/>
            <p:cNvSpPr/>
            <p:nvPr userDrawn="1"/>
          </p:nvSpPr>
          <p:spPr>
            <a:xfrm>
              <a:off x="229782" y="233726"/>
              <a:ext cx="8678744" cy="13000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7" name="Freeform 26"/>
            <p:cNvSpPr/>
            <p:nvPr userDrawn="1"/>
          </p:nvSpPr>
          <p:spPr>
            <a:xfrm>
              <a:off x="228599" y="1012271"/>
              <a:ext cx="8679926" cy="628757"/>
            </a:xfrm>
            <a:custGeom>
              <a:avLst/>
              <a:gdLst>
                <a:gd name="connsiteX0" fmla="*/ 4198753 w 8679926"/>
                <a:gd name="connsiteY0" fmla="*/ 0 h 628757"/>
                <a:gd name="connsiteX1" fmla="*/ 8526262 w 8679926"/>
                <a:gd name="connsiteY1" fmla="*/ 321604 h 628757"/>
                <a:gd name="connsiteX2" fmla="*/ 8679926 w 8679926"/>
                <a:gd name="connsiteY2" fmla="*/ 349561 h 628757"/>
                <a:gd name="connsiteX3" fmla="*/ 8679926 w 8679926"/>
                <a:gd name="connsiteY3" fmla="*/ 628757 h 628757"/>
                <a:gd name="connsiteX4" fmla="*/ 0 w 8679926"/>
                <a:gd name="connsiteY4" fmla="*/ 628757 h 628757"/>
                <a:gd name="connsiteX5" fmla="*/ 0 w 8679926"/>
                <a:gd name="connsiteY5" fmla="*/ 302573 h 628757"/>
                <a:gd name="connsiteX6" fmla="*/ 509409 w 8679926"/>
                <a:gd name="connsiteY6" fmla="*/ 227280 h 628757"/>
                <a:gd name="connsiteX7" fmla="*/ 4198753 w 8679926"/>
                <a:gd name="connsiteY7" fmla="*/ 0 h 62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628757">
                  <a:moveTo>
                    <a:pt x="4198753" y="0"/>
                  </a:moveTo>
                  <a:cubicBezTo>
                    <a:pt x="5801760" y="0"/>
                    <a:pt x="7290950" y="118560"/>
                    <a:pt x="8526262" y="321604"/>
                  </a:cubicBezTo>
                  <a:lnTo>
                    <a:pt x="8679926" y="349561"/>
                  </a:lnTo>
                  <a:lnTo>
                    <a:pt x="8679926" y="628757"/>
                  </a:lnTo>
                  <a:lnTo>
                    <a:pt x="0" y="628757"/>
                  </a:lnTo>
                  <a:lnTo>
                    <a:pt x="0" y="302573"/>
                  </a:lnTo>
                  <a:lnTo>
                    <a:pt x="509409" y="227280"/>
                  </a:lnTo>
                  <a:cubicBezTo>
                    <a:pt x="1606115" y="82333"/>
                    <a:pt x="2862915" y="0"/>
                    <a:pt x="4198753" y="0"/>
                  </a:cubicBez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sp>
          <p:nvSpPr>
            <p:cNvPr id="29" name="Freeform 28"/>
            <p:cNvSpPr/>
            <p:nvPr userDrawn="1"/>
          </p:nvSpPr>
          <p:spPr>
            <a:xfrm>
              <a:off x="228599" y="1168809"/>
              <a:ext cx="8679926" cy="472219"/>
            </a:xfrm>
            <a:custGeom>
              <a:avLst/>
              <a:gdLst>
                <a:gd name="connsiteX0" fmla="*/ 4198753 w 8679926"/>
                <a:gd name="connsiteY0" fmla="*/ 0 h 472219"/>
                <a:gd name="connsiteX1" fmla="*/ 8526262 w 8679926"/>
                <a:gd name="connsiteY1" fmla="*/ 321604 h 472219"/>
                <a:gd name="connsiteX2" fmla="*/ 8679926 w 8679926"/>
                <a:gd name="connsiteY2" fmla="*/ 349561 h 472219"/>
                <a:gd name="connsiteX3" fmla="*/ 8679926 w 8679926"/>
                <a:gd name="connsiteY3" fmla="*/ 472219 h 472219"/>
                <a:gd name="connsiteX4" fmla="*/ 0 w 8679926"/>
                <a:gd name="connsiteY4" fmla="*/ 472219 h 472219"/>
                <a:gd name="connsiteX5" fmla="*/ 0 w 8679926"/>
                <a:gd name="connsiteY5" fmla="*/ 302573 h 472219"/>
                <a:gd name="connsiteX6" fmla="*/ 509409 w 8679926"/>
                <a:gd name="connsiteY6" fmla="*/ 227280 h 472219"/>
                <a:gd name="connsiteX7" fmla="*/ 4198753 w 8679926"/>
                <a:gd name="connsiteY7" fmla="*/ 0 h 47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9926" h="472219">
                  <a:moveTo>
                    <a:pt x="4198753" y="0"/>
                  </a:moveTo>
                  <a:cubicBezTo>
                    <a:pt x="5801760" y="0"/>
                    <a:pt x="7290950" y="118560"/>
                    <a:pt x="8526262" y="321604"/>
                  </a:cubicBezTo>
                  <a:lnTo>
                    <a:pt x="8679926" y="349561"/>
                  </a:lnTo>
                  <a:lnTo>
                    <a:pt x="8679926" y="472219"/>
                  </a:lnTo>
                  <a:lnTo>
                    <a:pt x="0" y="472219"/>
                  </a:lnTo>
                  <a:lnTo>
                    <a:pt x="0" y="302573"/>
                  </a:lnTo>
                  <a:lnTo>
                    <a:pt x="509409" y="227280"/>
                  </a:lnTo>
                  <a:cubicBezTo>
                    <a:pt x="1606115" y="82333"/>
                    <a:pt x="2862915" y="0"/>
                    <a:pt x="4198753"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CA"/>
            </a:p>
          </p:txBody>
        </p:sp>
      </p:grpSp>
      <p:sp>
        <p:nvSpPr>
          <p:cNvPr id="9" name="TextBox 8"/>
          <p:cNvSpPr txBox="1"/>
          <p:nvPr/>
        </p:nvSpPr>
        <p:spPr>
          <a:xfrm>
            <a:off x="910" y="4615244"/>
            <a:ext cx="9143090" cy="528256"/>
          </a:xfrm>
          <a:prstGeom prst="rect">
            <a:avLst/>
          </a:prstGeom>
          <a:solidFill>
            <a:schemeClr val="bg1"/>
          </a:solidFill>
        </p:spPr>
        <p:txBody>
          <a:bodyPr wrap="square" lIns="0" tIns="0" rIns="0" bIns="0" rtlCol="0" anchor="ctr" anchorCtr="0">
            <a:no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kumimoji="1" lang="en-US" sz="1000" kern="0" spc="50" dirty="0" smtClean="0">
                <a:solidFill>
                  <a:schemeClr val="tx2"/>
                </a:solidFill>
                <a:latin typeface="+mn-lt"/>
                <a:ea typeface="+mn-ea"/>
                <a:cs typeface="Calibri" panose="020F0502020204030204" pitchFamily="34" charset="0"/>
              </a:rPr>
              <a:t>CANADA MORTGAGE AND HOUSING CORPORATION </a:t>
            </a:r>
          </a:p>
        </p:txBody>
      </p:sp>
      <p:sp>
        <p:nvSpPr>
          <p:cNvPr id="17" name="Slide Number Placeholder 5"/>
          <p:cNvSpPr>
            <a:spLocks noGrp="1"/>
          </p:cNvSpPr>
          <p:nvPr>
            <p:ph type="sldNum" sz="quarter" idx="4"/>
          </p:nvPr>
        </p:nvSpPr>
        <p:spPr>
          <a:xfrm>
            <a:off x="8361151" y="4615244"/>
            <a:ext cx="512504" cy="528256"/>
          </a:xfrm>
          <a:prstGeom prst="rect">
            <a:avLst/>
          </a:prstGeom>
        </p:spPr>
        <p:txBody>
          <a:bodyPr vert="horz" lIns="91440" tIns="45720" rIns="91440" bIns="45720" rtlCol="0" anchor="ctr"/>
          <a:lstStyle>
            <a:lvl1pPr algn="r">
              <a:defRPr kumimoji="1" lang="en-US" sz="1000" kern="0" spc="50" smtClean="0">
                <a:solidFill>
                  <a:schemeClr val="tx2"/>
                </a:solidFill>
                <a:latin typeface="+mn-lt"/>
                <a:ea typeface="+mn-ea"/>
                <a:cs typeface="Calibri" panose="020F0502020204030204" pitchFamily="34" charset="0"/>
              </a:defRPr>
            </a:lvl1pPr>
          </a:lstStyle>
          <a:p>
            <a:fld id="{F5E4F7E7-D9B8-4E79-84B0-B1C726B6868C}" type="slidenum">
              <a:rPr lang="en-CA" smtClean="0"/>
              <a:pPr/>
              <a:t>‹#›</a:t>
            </a:fld>
            <a:endParaRPr lang="en-CA" dirty="0"/>
          </a:p>
        </p:txBody>
      </p:sp>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8865" y="4829239"/>
            <a:ext cx="232286" cy="97426"/>
          </a:xfrm>
          <a:prstGeom prst="rect">
            <a:avLst/>
          </a:prstGeom>
        </p:spPr>
      </p:pic>
      <p:sp>
        <p:nvSpPr>
          <p:cNvPr id="16" name="Title Placeholder 15"/>
          <p:cNvSpPr>
            <a:spLocks noGrp="1"/>
          </p:cNvSpPr>
          <p:nvPr>
            <p:ph type="title"/>
          </p:nvPr>
        </p:nvSpPr>
        <p:spPr>
          <a:xfrm>
            <a:off x="322067" y="233726"/>
            <a:ext cx="7188805" cy="817456"/>
          </a:xfrm>
          <a:prstGeom prst="rect">
            <a:avLst/>
          </a:prstGeom>
        </p:spPr>
        <p:txBody>
          <a:bodyPr vert="horz" lIns="91440" tIns="45720" rIns="91440" bIns="45720" rtlCol="0" anchor="ctr">
            <a:noAutofit/>
          </a:bodyPr>
          <a:lstStyle/>
          <a:p>
            <a:r>
              <a:rPr lang="en-US" dirty="0" smtClean="0"/>
              <a:t>Click to edit Master title style</a:t>
            </a:r>
            <a:endParaRPr lang="en-CA" dirty="0"/>
          </a:p>
        </p:txBody>
      </p:sp>
      <p:grpSp>
        <p:nvGrpSpPr>
          <p:cNvPr id="14" name="Group 13"/>
          <p:cNvGrpSpPr/>
          <p:nvPr userDrawn="1"/>
        </p:nvGrpSpPr>
        <p:grpSpPr>
          <a:xfrm>
            <a:off x="7601544" y="336432"/>
            <a:ext cx="1202060" cy="1202060"/>
            <a:chOff x="6559301" y="1910502"/>
            <a:chExt cx="2240966" cy="2240966"/>
          </a:xfrm>
        </p:grpSpPr>
        <p:sp>
          <p:nvSpPr>
            <p:cNvPr id="19" name="Oval 18"/>
            <p:cNvSpPr/>
            <p:nvPr userDrawn="1"/>
          </p:nvSpPr>
          <p:spPr>
            <a:xfrm>
              <a:off x="6559301" y="1910502"/>
              <a:ext cx="2240966" cy="2240966"/>
            </a:xfrm>
            <a:prstGeom prst="ellipse">
              <a:avLst/>
            </a:prstGeom>
            <a:solidFill>
              <a:schemeClr val="accent3">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Oval 19"/>
            <p:cNvSpPr/>
            <p:nvPr userDrawn="1"/>
          </p:nvSpPr>
          <p:spPr>
            <a:xfrm>
              <a:off x="6710344" y="2061327"/>
              <a:ext cx="1931981" cy="193198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614761413"/>
      </p:ext>
    </p:extLst>
  </p:cSld>
  <p:clrMap bg1="lt1" tx1="dk1" bg2="lt2" tx2="dk2" accent1="accent1" accent2="accent2" accent3="accent3" accent4="accent4" accent5="accent5" accent6="accent6" hlink="hlink" folHlink="folHlink"/>
  <p:sldLayoutIdLst>
    <p:sldLayoutId id="2147483691" r:id="rId1"/>
    <p:sldLayoutId id="2147483661" r:id="rId2"/>
    <p:sldLayoutId id="2147483664" r:id="rId3"/>
    <p:sldLayoutId id="2147483692" r:id="rId4"/>
    <p:sldLayoutId id="2147483743" r:id="rId5"/>
    <p:sldLayoutId id="2147483740" r:id="rId6"/>
    <p:sldLayoutId id="2147483742" r:id="rId7"/>
  </p:sldLayoutIdLst>
  <p:timing>
    <p:tnLst>
      <p:par>
        <p:cTn id="1" dur="indefinite" restart="never" nodeType="tmRoot"/>
      </p:par>
    </p:tnLst>
  </p:timing>
  <p:hf hdr="0" ftr="0" dt="0"/>
  <p:txStyles>
    <p:titleStyle>
      <a:lvl1pPr algn="l" defTabSz="457200" rtl="0" eaLnBrk="1" latinLnBrk="0" hangingPunct="1">
        <a:lnSpc>
          <a:spcPts val="2600"/>
        </a:lnSpc>
        <a:spcBef>
          <a:spcPct val="0"/>
        </a:spcBef>
        <a:buNone/>
        <a:defRPr sz="2400" b="0" i="0" u="none"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CA" dirty="0" smtClean="0"/>
              <a:t>Finance </a:t>
            </a:r>
            <a:r>
              <a:rPr lang="en-CA" dirty="0"/>
              <a:t>101 for the On-Reserve Non-Profit Housing Program (Section 95)</a:t>
            </a:r>
          </a:p>
          <a:p>
            <a:endParaRPr lang="en-US" dirty="0" smtClean="0"/>
          </a:p>
        </p:txBody>
      </p:sp>
      <p:sp>
        <p:nvSpPr>
          <p:cNvPr id="8" name="Text Placeholder 7"/>
          <p:cNvSpPr>
            <a:spLocks noGrp="1"/>
          </p:cNvSpPr>
          <p:nvPr>
            <p:ph type="body" sz="quarter" idx="12"/>
          </p:nvPr>
        </p:nvSpPr>
        <p:spPr/>
        <p:txBody>
          <a:bodyPr/>
          <a:lstStyle/>
          <a:p>
            <a:r>
              <a:rPr lang="en-US" dirty="0" smtClean="0"/>
              <a:t>Managing Your Housing Portfolio for Success</a:t>
            </a:r>
          </a:p>
        </p:txBody>
      </p:sp>
    </p:spTree>
    <p:extLst>
      <p:ext uri="{BB962C8B-B14F-4D97-AF65-F5344CB8AC3E}">
        <p14:creationId xmlns:p14="http://schemas.microsoft.com/office/powerpoint/2010/main" val="1250795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extLst>
              <p:ext uri="{D42A27DB-BD31-4B8C-83A1-F6EECF244321}">
                <p14:modId xmlns:p14="http://schemas.microsoft.com/office/powerpoint/2010/main" val="3834093448"/>
              </p:ext>
            </p:extLst>
          </p:nvPr>
        </p:nvGraphicFramePr>
        <p:xfrm>
          <a:off x="253350" y="729773"/>
          <a:ext cx="6611474" cy="4305554"/>
        </p:xfrm>
        <a:graphic>
          <a:graphicData uri="http://schemas.openxmlformats.org/drawingml/2006/table">
            <a:tbl>
              <a:tblPr firstRow="1" firstCol="1" bandRow="1">
                <a:tableStyleId>{1FECB4D8-DB02-4DC6-A0A2-4F2EBAE1DC90}</a:tableStyleId>
              </a:tblPr>
              <a:tblGrid>
                <a:gridCol w="3696979"/>
                <a:gridCol w="1063208"/>
                <a:gridCol w="1851287"/>
              </a:tblGrid>
              <a:tr h="139989">
                <a:tc>
                  <a:txBody>
                    <a:bodyPr/>
                    <a:lstStyle/>
                    <a:p>
                      <a:pPr>
                        <a:lnSpc>
                          <a:spcPct val="107000"/>
                        </a:lnSpc>
                        <a:spcAft>
                          <a:spcPts val="0"/>
                        </a:spcAft>
                      </a:pPr>
                      <a:r>
                        <a:rPr lang="en-CA" sz="1200" dirty="0">
                          <a:effectLst/>
                        </a:rPr>
                        <a:t>Minimum Revenue Contribution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75,000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75,000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i="1" dirty="0">
                          <a:effectLst/>
                        </a:rPr>
                        <a:t>Revenues</a:t>
                      </a:r>
                      <a:endParaRPr lang="en-CA"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Example</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Corrected Version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Rental Revenue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50,000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50,000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CMHC Subsidy</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58,200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58,200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Band Contribution</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25,000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i="1" dirty="0">
                          <a:effectLst/>
                        </a:rPr>
                        <a:t>Total Revenue</a:t>
                      </a:r>
                      <a:endParaRPr lang="en-CA"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i="1" dirty="0">
                          <a:effectLst/>
                        </a:rPr>
                        <a:t>108,200</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i="1" dirty="0">
                          <a:effectLst/>
                        </a:rPr>
                        <a:t>133,200</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i="1" dirty="0">
                          <a:effectLst/>
                        </a:rPr>
                        <a:t>Expenses</a:t>
                      </a:r>
                      <a:endParaRPr lang="en-CA"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Administration </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6,540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6,540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Maintenance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12,400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12,400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Insurance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7,875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7,875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Audit</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3,100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3,100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Mortgage interest</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62,884</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62,884</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Amortization  </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15,716</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15,716</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Replacement Reserve Allocation</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15,000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15,000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b="0" dirty="0">
                          <a:effectLst/>
                        </a:rPr>
                        <a:t>Services</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1,500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1,500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i="1" dirty="0">
                          <a:effectLst/>
                        </a:rPr>
                        <a:t>Total Expenses </a:t>
                      </a:r>
                      <a:endParaRPr lang="en-CA"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i="1" dirty="0">
                          <a:effectLst/>
                        </a:rPr>
                        <a:t>125,015</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i="1" dirty="0">
                          <a:effectLst/>
                        </a:rPr>
                        <a:t>125,015</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dirty="0">
                          <a:effectLst/>
                        </a:rPr>
                        <a:t>Current year surplus / (deficit)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dirty="0">
                          <a:solidFill>
                            <a:srgbClr val="FF0000"/>
                          </a:solidFill>
                          <a:effectLst/>
                        </a:rPr>
                        <a:t>-16,815</a:t>
                      </a:r>
                      <a:endParaRPr lang="en-C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dirty="0">
                          <a:effectLst/>
                        </a:rPr>
                        <a:t>8,185</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dirty="0">
                          <a:effectLst/>
                        </a:rPr>
                        <a:t>Surplus / (Deficit) at beginning of year</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dirty="0">
                          <a:effectLst/>
                        </a:rPr>
                        <a:t>12,500</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dirty="0">
                          <a:effectLst/>
                        </a:rPr>
                        <a:t>0</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r h="139989">
                <a:tc>
                  <a:txBody>
                    <a:bodyPr/>
                    <a:lstStyle/>
                    <a:p>
                      <a:pPr>
                        <a:lnSpc>
                          <a:spcPct val="107000"/>
                        </a:lnSpc>
                        <a:spcAft>
                          <a:spcPts val="0"/>
                        </a:spcAft>
                      </a:pPr>
                      <a:r>
                        <a:rPr lang="en-CA" sz="1200">
                          <a:effectLst/>
                        </a:rPr>
                        <a:t>Surplus / (Deficit) at end of year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dirty="0">
                          <a:effectLst/>
                        </a:rPr>
                        <a:t>(4,315)</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c>
                  <a:txBody>
                    <a:bodyPr/>
                    <a:lstStyle/>
                    <a:p>
                      <a:pPr>
                        <a:lnSpc>
                          <a:spcPct val="107000"/>
                        </a:lnSpc>
                        <a:spcAft>
                          <a:spcPts val="0"/>
                        </a:spcAft>
                      </a:pPr>
                      <a:r>
                        <a:rPr lang="en-CA" sz="1200" b="1" dirty="0">
                          <a:effectLst/>
                        </a:rPr>
                        <a:t>20,685</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3518" marR="53518" marT="0" marB="0"/>
                </a:tc>
              </a:tr>
            </a:tbl>
          </a:graphicData>
        </a:graphic>
      </p:graphicFrame>
      <p:sp>
        <p:nvSpPr>
          <p:cNvPr id="3" name="Title 2"/>
          <p:cNvSpPr>
            <a:spLocks noGrp="1"/>
          </p:cNvSpPr>
          <p:nvPr>
            <p:ph type="title"/>
          </p:nvPr>
        </p:nvSpPr>
        <p:spPr>
          <a:xfrm>
            <a:off x="253350" y="97248"/>
            <a:ext cx="7188805" cy="817456"/>
          </a:xfrm>
        </p:spPr>
        <p:txBody>
          <a:bodyPr/>
          <a:lstStyle/>
          <a:p>
            <a:r>
              <a:rPr lang="en-CA" dirty="0" smtClean="0"/>
              <a:t>Audited Statement- Example (Post 96)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10</a:t>
            </a:fld>
            <a:endParaRPr lang="en-CA" dirty="0"/>
          </a:p>
        </p:txBody>
      </p:sp>
    </p:spTree>
    <p:extLst>
      <p:ext uri="{BB962C8B-B14F-4D97-AF65-F5344CB8AC3E}">
        <p14:creationId xmlns:p14="http://schemas.microsoft.com/office/powerpoint/2010/main" val="96758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Expenses</a:t>
            </a:r>
            <a:endParaRPr lang="en-CA" dirty="0"/>
          </a:p>
        </p:txBody>
      </p:sp>
    </p:spTree>
    <p:extLst>
      <p:ext uri="{BB962C8B-B14F-4D97-AF65-F5344CB8AC3E}">
        <p14:creationId xmlns:p14="http://schemas.microsoft.com/office/powerpoint/2010/main" val="1272061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Expenses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12</a:t>
            </a:fld>
            <a:endParaRPr lang="en-CA" dirty="0"/>
          </a:p>
        </p:txBody>
      </p:sp>
      <p:graphicFrame>
        <p:nvGraphicFramePr>
          <p:cNvPr id="27" name="Content Placeholder 26"/>
          <p:cNvGraphicFramePr>
            <a:graphicFrameLocks noGrp="1"/>
          </p:cNvGraphicFramePr>
          <p:nvPr>
            <p:ph idx="13"/>
            <p:extLst>
              <p:ext uri="{D42A27DB-BD31-4B8C-83A1-F6EECF244321}">
                <p14:modId xmlns:p14="http://schemas.microsoft.com/office/powerpoint/2010/main" val="2630079928"/>
              </p:ext>
            </p:extLst>
          </p:nvPr>
        </p:nvGraphicFramePr>
        <p:xfrm>
          <a:off x="2925595" y="1277684"/>
          <a:ext cx="3403015" cy="3337560"/>
        </p:xfrm>
        <a:graphic>
          <a:graphicData uri="http://schemas.openxmlformats.org/drawingml/2006/table">
            <a:tbl>
              <a:tblPr bandRow="1">
                <a:tableStyleId>{7DF18680-E054-41AD-8BC1-D1AEF772440D}</a:tableStyleId>
              </a:tblPr>
              <a:tblGrid>
                <a:gridCol w="3403015"/>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Fire Insurance	</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Repairs/Maintenance</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Heat/Hot Water</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Water/Sewer	</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Administration</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Replacement Reserve</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Loan Payments</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Snow Removal/Garbage Collection</a:t>
                      </a:r>
                      <a:endParaRPr lang="en-CA"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CA" sz="1800" dirty="0" smtClean="0"/>
                        <a:t>Audit/Legal Fees</a:t>
                      </a:r>
                      <a:endParaRPr lang="en-CA" dirty="0"/>
                    </a:p>
                  </a:txBody>
                  <a:tcPr/>
                </a:tc>
              </a:tr>
            </a:tbl>
          </a:graphicData>
        </a:graphic>
      </p:graphicFrame>
    </p:spTree>
    <p:extLst>
      <p:ext uri="{BB962C8B-B14F-4D97-AF65-F5344CB8AC3E}">
        <p14:creationId xmlns:p14="http://schemas.microsoft.com/office/powerpoint/2010/main" val="1389260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741787" y="1640148"/>
            <a:ext cx="4118971" cy="3081600"/>
          </a:xfrm>
        </p:spPr>
        <p:txBody>
          <a:bodyPr/>
          <a:lstStyle/>
          <a:p>
            <a:r>
              <a:rPr lang="en-CA" dirty="0" smtClean="0"/>
              <a:t>Post-96 </a:t>
            </a:r>
            <a:r>
              <a:rPr lang="en-CA" dirty="0"/>
              <a:t>Program</a:t>
            </a:r>
          </a:p>
          <a:p>
            <a:pPr lvl="1"/>
            <a:r>
              <a:rPr lang="en-CA" dirty="0"/>
              <a:t>Bad </a:t>
            </a:r>
            <a:r>
              <a:rPr lang="en-CA" dirty="0" smtClean="0"/>
              <a:t>debt is </a:t>
            </a:r>
            <a:r>
              <a:rPr lang="en-CA" dirty="0"/>
              <a:t>not considered </a:t>
            </a:r>
            <a:r>
              <a:rPr lang="en-CA" dirty="0" smtClean="0"/>
              <a:t>an eligible </a:t>
            </a:r>
            <a:r>
              <a:rPr lang="en-CA" dirty="0"/>
              <a:t>program expense given the requirement for the First Nation to contribute the MRC.  </a:t>
            </a:r>
            <a:endParaRPr lang="en-CA" dirty="0" smtClean="0"/>
          </a:p>
          <a:p>
            <a:r>
              <a:rPr lang="en-CA" dirty="0"/>
              <a:t>Pre-97 Program</a:t>
            </a:r>
          </a:p>
          <a:p>
            <a:pPr lvl="1"/>
            <a:r>
              <a:rPr lang="en-CA" dirty="0"/>
              <a:t>Bad debt can be recognized, as long as in compliance with </a:t>
            </a:r>
            <a:r>
              <a:rPr lang="en-CA" dirty="0" smtClean="0"/>
              <a:t>CMHC’s guidelines &amp; criteria </a:t>
            </a:r>
            <a:endParaRPr lang="en-CA" dirty="0"/>
          </a:p>
          <a:p>
            <a:r>
              <a:rPr lang="en-CA" dirty="0"/>
              <a:t> </a:t>
            </a:r>
          </a:p>
          <a:p>
            <a:endParaRPr lang="en-CA" dirty="0"/>
          </a:p>
          <a:p>
            <a:endParaRPr lang="en-CA" dirty="0"/>
          </a:p>
        </p:txBody>
      </p:sp>
      <p:sp>
        <p:nvSpPr>
          <p:cNvPr id="4" name="Title 3"/>
          <p:cNvSpPr>
            <a:spLocks noGrp="1"/>
          </p:cNvSpPr>
          <p:nvPr>
            <p:ph type="title"/>
          </p:nvPr>
        </p:nvSpPr>
        <p:spPr/>
        <p:txBody>
          <a:bodyPr/>
          <a:lstStyle/>
          <a:p>
            <a:r>
              <a:rPr lang="en-CA" dirty="0" smtClean="0"/>
              <a:t>Bad debts</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13</a:t>
            </a:fld>
            <a:endParaRPr lang="en-CA" dirty="0"/>
          </a:p>
        </p:txBody>
      </p:sp>
      <p:sp>
        <p:nvSpPr>
          <p:cNvPr id="3" name="TextBox 2"/>
          <p:cNvSpPr txBox="1"/>
          <p:nvPr/>
        </p:nvSpPr>
        <p:spPr>
          <a:xfrm>
            <a:off x="5799221" y="1816768"/>
            <a:ext cx="2818182" cy="2554545"/>
          </a:xfrm>
          <a:prstGeom prst="rect">
            <a:avLst/>
          </a:prstGeom>
          <a:solidFill>
            <a:srgbClr val="00629B"/>
          </a:solidFill>
        </p:spPr>
        <p:txBody>
          <a:bodyPr wrap="square" rtlCol="0">
            <a:spAutoFit/>
          </a:bodyPr>
          <a:lstStyle/>
          <a:p>
            <a:r>
              <a:rPr lang="en-CA" sz="1600" b="1" dirty="0" smtClean="0">
                <a:solidFill>
                  <a:schemeClr val="bg1"/>
                </a:solidFill>
                <a:latin typeface="+mn-lt"/>
              </a:rPr>
              <a:t>Bad </a:t>
            </a:r>
            <a:r>
              <a:rPr lang="en-CA" sz="1600" b="1" dirty="0">
                <a:solidFill>
                  <a:schemeClr val="bg1"/>
                </a:solidFill>
                <a:latin typeface="+mn-lt"/>
              </a:rPr>
              <a:t>debts </a:t>
            </a:r>
            <a:r>
              <a:rPr lang="en-CA" sz="1600" b="1" dirty="0" smtClean="0">
                <a:solidFill>
                  <a:schemeClr val="bg1"/>
                </a:solidFill>
                <a:latin typeface="+mn-lt"/>
              </a:rPr>
              <a:t>expense</a:t>
            </a:r>
          </a:p>
          <a:p>
            <a:endParaRPr lang="en-CA" sz="1600" dirty="0" smtClean="0">
              <a:solidFill>
                <a:schemeClr val="bg1"/>
              </a:solidFill>
              <a:latin typeface="+mn-lt"/>
            </a:endParaRPr>
          </a:p>
          <a:p>
            <a:r>
              <a:rPr lang="en-CA" sz="1600" dirty="0" smtClean="0">
                <a:solidFill>
                  <a:schemeClr val="bg1"/>
                </a:solidFill>
                <a:latin typeface="+mn-lt"/>
              </a:rPr>
              <a:t>Rental </a:t>
            </a:r>
            <a:r>
              <a:rPr lang="en-CA" sz="1600" dirty="0">
                <a:solidFill>
                  <a:schemeClr val="bg1"/>
                </a:solidFill>
                <a:latin typeface="+mn-lt"/>
              </a:rPr>
              <a:t>arrears should not be recorded as bad debts if the tenant still resides in the unit.  </a:t>
            </a:r>
            <a:r>
              <a:rPr lang="en-CA" sz="1600" dirty="0" smtClean="0">
                <a:solidFill>
                  <a:schemeClr val="bg1"/>
                </a:solidFill>
                <a:latin typeface="+mn-lt"/>
              </a:rPr>
              <a:t>There </a:t>
            </a:r>
            <a:r>
              <a:rPr lang="en-CA" sz="1600" dirty="0">
                <a:solidFill>
                  <a:schemeClr val="bg1"/>
                </a:solidFill>
                <a:latin typeface="+mn-lt"/>
              </a:rPr>
              <a:t>should be an arrears policy and collection process to seek payment of arrears.</a:t>
            </a:r>
          </a:p>
          <a:p>
            <a:endParaRPr lang="en-CA" sz="1600" dirty="0">
              <a:latin typeface="+mn-lt"/>
            </a:endParaRPr>
          </a:p>
        </p:txBody>
      </p:sp>
    </p:spTree>
    <p:extLst>
      <p:ext uri="{BB962C8B-B14F-4D97-AF65-F5344CB8AC3E}">
        <p14:creationId xmlns:p14="http://schemas.microsoft.com/office/powerpoint/2010/main" val="4102274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Operating Reserve Fund (post 96) </a:t>
            </a:r>
            <a:endParaRPr lang="en-CA" dirty="0"/>
          </a:p>
        </p:txBody>
      </p:sp>
    </p:spTree>
    <p:extLst>
      <p:ext uri="{BB962C8B-B14F-4D97-AF65-F5344CB8AC3E}">
        <p14:creationId xmlns:p14="http://schemas.microsoft.com/office/powerpoint/2010/main" val="3049725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99" y="426231"/>
            <a:ext cx="7188805" cy="817456"/>
          </a:xfrm>
        </p:spPr>
        <p:txBody>
          <a:bodyPr/>
          <a:lstStyle/>
          <a:p>
            <a:r>
              <a:rPr lang="en-CA" dirty="0"/>
              <a:t>Operating Reserve </a:t>
            </a:r>
            <a:r>
              <a:rPr lang="en-CA" dirty="0" smtClean="0"/>
              <a:t>Fund  - </a:t>
            </a:r>
            <a:r>
              <a:rPr lang="en-US" dirty="0" smtClean="0"/>
              <a:t>Post-96 </a:t>
            </a:r>
            <a:r>
              <a:rPr lang="en-US" dirty="0"/>
              <a:t>Program</a:t>
            </a:r>
            <a:r>
              <a:rPr lang="en-CA" dirty="0"/>
              <a:t/>
            </a:r>
            <a:br>
              <a:rPr lang="en-CA" dirty="0"/>
            </a:br>
            <a:endParaRPr lang="en-CA" dirty="0"/>
          </a:p>
        </p:txBody>
      </p:sp>
      <p:sp>
        <p:nvSpPr>
          <p:cNvPr id="3" name="Slide Number Placeholder 2"/>
          <p:cNvSpPr>
            <a:spLocks noGrp="1"/>
          </p:cNvSpPr>
          <p:nvPr>
            <p:ph type="sldNum" sz="quarter" idx="4"/>
          </p:nvPr>
        </p:nvSpPr>
        <p:spPr/>
        <p:txBody>
          <a:bodyPr/>
          <a:lstStyle/>
          <a:p>
            <a:fld id="{F5E4F7E7-D9B8-4E79-84B0-B1C726B6868C}" type="slidenum">
              <a:rPr lang="en-CA" smtClean="0"/>
              <a:pPr/>
              <a:t>15</a:t>
            </a:fld>
            <a:endParaRPr lang="en-CA" dirty="0"/>
          </a:p>
        </p:txBody>
      </p:sp>
      <p:sp>
        <p:nvSpPr>
          <p:cNvPr id="4" name="Content Placeholder 3"/>
          <p:cNvSpPr>
            <a:spLocks noGrp="1"/>
          </p:cNvSpPr>
          <p:nvPr>
            <p:ph idx="14"/>
          </p:nvPr>
        </p:nvSpPr>
        <p:spPr>
          <a:xfrm>
            <a:off x="699309" y="1533644"/>
            <a:ext cx="7265596" cy="3081600"/>
          </a:xfrm>
        </p:spPr>
        <p:txBody>
          <a:bodyPr/>
          <a:lstStyle/>
          <a:p>
            <a:pPr>
              <a:spcBef>
                <a:spcPts val="1200"/>
              </a:spcBef>
              <a:spcAft>
                <a:spcPts val="600"/>
              </a:spcAft>
            </a:pPr>
            <a:r>
              <a:rPr lang="en-CA" sz="1600" dirty="0" smtClean="0"/>
              <a:t>The program is designed </a:t>
            </a:r>
            <a:r>
              <a:rPr lang="en-CA" sz="1600" dirty="0"/>
              <a:t>to generate surpluses in the early years that are to be held in an operating reserve fund.  </a:t>
            </a:r>
          </a:p>
          <a:p>
            <a:pPr>
              <a:spcBef>
                <a:spcPts val="1200"/>
              </a:spcBef>
              <a:spcAft>
                <a:spcPts val="600"/>
              </a:spcAft>
            </a:pPr>
            <a:r>
              <a:rPr lang="en-CA" sz="1600" dirty="0"/>
              <a:t>This surplus will be available to offset higher operating costs that are expected as the project ages.  </a:t>
            </a:r>
          </a:p>
          <a:p>
            <a:pPr>
              <a:spcBef>
                <a:spcPts val="1200"/>
              </a:spcBef>
              <a:spcAft>
                <a:spcPts val="600"/>
              </a:spcAft>
            </a:pPr>
            <a:r>
              <a:rPr lang="en-CA" sz="1600" dirty="0" smtClean="0"/>
              <a:t>The surplus is invested in </a:t>
            </a:r>
            <a:r>
              <a:rPr lang="en-CA" sz="1600" dirty="0"/>
              <a:t>a separate interest-bearing account and treated as a restricted </a:t>
            </a:r>
            <a:r>
              <a:rPr lang="en-CA" sz="1600" dirty="0" smtClean="0"/>
              <a:t>account.</a:t>
            </a:r>
            <a:endParaRPr lang="en-CA" sz="1600" dirty="0"/>
          </a:p>
          <a:p>
            <a:pPr>
              <a:spcBef>
                <a:spcPts val="1200"/>
              </a:spcBef>
              <a:spcAft>
                <a:spcPts val="600"/>
              </a:spcAft>
            </a:pPr>
            <a:r>
              <a:rPr lang="en-CA" sz="1600" dirty="0"/>
              <a:t>This reserve is for the housing program and the funds are not returned to CMHC.  </a:t>
            </a:r>
          </a:p>
          <a:p>
            <a:pPr>
              <a:spcBef>
                <a:spcPts val="1200"/>
              </a:spcBef>
              <a:spcAft>
                <a:spcPts val="600"/>
              </a:spcAft>
            </a:pPr>
            <a:endParaRPr lang="en-CA" dirty="0"/>
          </a:p>
          <a:p>
            <a:endParaRPr lang="en-CA" dirty="0"/>
          </a:p>
        </p:txBody>
      </p:sp>
    </p:spTree>
    <p:extLst>
      <p:ext uri="{BB962C8B-B14F-4D97-AF65-F5344CB8AC3E}">
        <p14:creationId xmlns:p14="http://schemas.microsoft.com/office/powerpoint/2010/main" val="4186852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62697" y="1534612"/>
            <a:ext cx="7705120" cy="3080632"/>
          </a:xfrm>
        </p:spPr>
        <p:txBody>
          <a:bodyPr/>
          <a:lstStyle/>
          <a:p>
            <a:r>
              <a:rPr lang="en-CA" sz="1600" dirty="0" smtClean="0"/>
              <a:t>No money to </a:t>
            </a:r>
            <a:r>
              <a:rPr lang="en-CA" sz="1600" dirty="0"/>
              <a:t>offset future rising operating costs </a:t>
            </a:r>
            <a:r>
              <a:rPr lang="en-CA" sz="1600" dirty="0" smtClean="0"/>
              <a:t>expected as the project ages. </a:t>
            </a:r>
          </a:p>
          <a:p>
            <a:endParaRPr lang="en-CA" sz="1600" dirty="0"/>
          </a:p>
          <a:p>
            <a:r>
              <a:rPr lang="en-CA" sz="1600" dirty="0" smtClean="0"/>
              <a:t>If </a:t>
            </a:r>
            <a:r>
              <a:rPr lang="en-CA" sz="1600" dirty="0"/>
              <a:t>reserves are not established and accumulating in the early years, and revenues do not increase at a steady rate, the community will not have the ability to maintain the houses as costs rise. </a:t>
            </a:r>
            <a:endParaRPr lang="en-CA" sz="1600" dirty="0" smtClean="0"/>
          </a:p>
          <a:p>
            <a:endParaRPr lang="en-CA" sz="1600" dirty="0"/>
          </a:p>
          <a:p>
            <a:r>
              <a:rPr lang="en-CA" sz="1600" dirty="0" smtClean="0"/>
              <a:t>This </a:t>
            </a:r>
            <a:r>
              <a:rPr lang="en-CA" sz="1600" dirty="0"/>
              <a:t>threatens the future viability of a project and the ability to maintain the project at a minimum level of health and </a:t>
            </a:r>
            <a:r>
              <a:rPr lang="en-CA" sz="1600" dirty="0" smtClean="0"/>
              <a:t>safety.</a:t>
            </a:r>
          </a:p>
          <a:p>
            <a:endParaRPr lang="en-CA" dirty="0"/>
          </a:p>
          <a:p>
            <a:endParaRPr lang="en-CA" sz="1400" dirty="0"/>
          </a:p>
          <a:p>
            <a:endParaRPr lang="en-CA" sz="1400" dirty="0"/>
          </a:p>
        </p:txBody>
      </p:sp>
      <p:sp>
        <p:nvSpPr>
          <p:cNvPr id="3" name="Title 2"/>
          <p:cNvSpPr>
            <a:spLocks noGrp="1"/>
          </p:cNvSpPr>
          <p:nvPr>
            <p:ph type="title"/>
          </p:nvPr>
        </p:nvSpPr>
        <p:spPr/>
        <p:txBody>
          <a:bodyPr/>
          <a:lstStyle/>
          <a:p>
            <a:r>
              <a:rPr lang="en-CA" dirty="0" smtClean="0"/>
              <a:t>Impact of Unfunded Operating Reserve</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16</a:t>
            </a:fld>
            <a:endParaRPr lang="en-CA" dirty="0"/>
          </a:p>
        </p:txBody>
      </p:sp>
    </p:spTree>
    <p:extLst>
      <p:ext uri="{BB962C8B-B14F-4D97-AF65-F5344CB8AC3E}">
        <p14:creationId xmlns:p14="http://schemas.microsoft.com/office/powerpoint/2010/main" val="3883170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3"/>
            <p:extLst>
              <p:ext uri="{D42A27DB-BD31-4B8C-83A1-F6EECF244321}">
                <p14:modId xmlns:p14="http://schemas.microsoft.com/office/powerpoint/2010/main" val="3173756442"/>
              </p:ext>
            </p:extLst>
          </p:nvPr>
        </p:nvGraphicFramePr>
        <p:xfrm>
          <a:off x="791298" y="1695836"/>
          <a:ext cx="7510491" cy="2794460"/>
        </p:xfrm>
        <a:graphic>
          <a:graphicData uri="http://schemas.openxmlformats.org/drawingml/2006/table">
            <a:tbl>
              <a:tblPr firstRow="1" bandRow="1">
                <a:tableStyleId>{F5AB1C69-6EDB-4FF4-983F-18BD219EF322}</a:tableStyleId>
              </a:tblPr>
              <a:tblGrid>
                <a:gridCol w="2998649"/>
                <a:gridCol w="2009273"/>
                <a:gridCol w="2502569"/>
              </a:tblGrid>
              <a:tr h="0">
                <a:tc>
                  <a:txBody>
                    <a:bodyPr/>
                    <a:lstStyle/>
                    <a:p>
                      <a:pPr algn="ctr"/>
                      <a:r>
                        <a:rPr lang="en-CA" sz="1600" dirty="0" smtClean="0"/>
                        <a:t>Operating</a:t>
                      </a:r>
                      <a:r>
                        <a:rPr lang="en-CA" sz="1600" baseline="0" dirty="0" smtClean="0"/>
                        <a:t> Reserve</a:t>
                      </a:r>
                      <a:endParaRPr lang="en-CA" sz="1600" dirty="0"/>
                    </a:p>
                  </a:txBody>
                  <a:tcPr marL="85554" marR="85554" marT="34290" marB="34290"/>
                </a:tc>
                <a:tc>
                  <a:txBody>
                    <a:bodyPr/>
                    <a:lstStyle/>
                    <a:p>
                      <a:pPr algn="ctr"/>
                      <a:r>
                        <a:rPr lang="en-CA" sz="1600" dirty="0" smtClean="0"/>
                        <a:t>Unfunded </a:t>
                      </a:r>
                      <a:endParaRPr lang="en-CA" sz="1600" dirty="0"/>
                    </a:p>
                  </a:txBody>
                  <a:tcPr marL="85554" marR="85554" marT="34290" marB="34290"/>
                </a:tc>
                <a:tc>
                  <a:txBody>
                    <a:bodyPr/>
                    <a:lstStyle/>
                    <a:p>
                      <a:pPr algn="ctr"/>
                      <a:r>
                        <a:rPr lang="en-CA" sz="1600" dirty="0" smtClean="0"/>
                        <a:t>Funded</a:t>
                      </a:r>
                      <a:endParaRPr lang="en-CA" sz="1600" dirty="0"/>
                    </a:p>
                  </a:txBody>
                  <a:tcPr marL="85554" marR="85554" marT="34290" marB="34290"/>
                </a:tc>
              </a:tr>
              <a:tr h="279752">
                <a:tc>
                  <a:txBody>
                    <a:bodyPr/>
                    <a:lstStyle/>
                    <a:p>
                      <a:pPr algn="l"/>
                      <a:r>
                        <a:rPr lang="en-CA" sz="1600" dirty="0" smtClean="0"/>
                        <a:t>Opening</a:t>
                      </a:r>
                      <a:r>
                        <a:rPr lang="en-CA" sz="1600" baseline="0" dirty="0" smtClean="0"/>
                        <a:t> balance</a:t>
                      </a:r>
                      <a:endParaRPr lang="en-CA" sz="1600" dirty="0"/>
                    </a:p>
                  </a:txBody>
                  <a:tcPr marL="85554" marR="85554" marT="34290" marB="34290"/>
                </a:tc>
                <a:tc>
                  <a:txBody>
                    <a:bodyPr/>
                    <a:lstStyle/>
                    <a:p>
                      <a:pPr algn="r"/>
                      <a:r>
                        <a:rPr lang="en-CA" sz="1600" dirty="0" smtClean="0"/>
                        <a:t>$15,000</a:t>
                      </a:r>
                      <a:endParaRPr lang="en-CA" sz="1600" dirty="0"/>
                    </a:p>
                  </a:txBody>
                  <a:tcPr marL="85554" marR="85554" marT="34290" marB="34290"/>
                </a:tc>
                <a:tc>
                  <a:txBody>
                    <a:bodyPr/>
                    <a:lstStyle/>
                    <a:p>
                      <a:pPr algn="r"/>
                      <a:r>
                        <a:rPr lang="en-CA" sz="1600" dirty="0" smtClean="0"/>
                        <a:t>$15,000</a:t>
                      </a:r>
                      <a:endParaRPr lang="en-CA" sz="1600" dirty="0"/>
                    </a:p>
                  </a:txBody>
                  <a:tcPr marL="85554" marR="85554" marT="34290" marB="34290"/>
                </a:tc>
              </a:tr>
              <a:tr h="363680">
                <a:tc>
                  <a:txBody>
                    <a:bodyPr/>
                    <a:lstStyle/>
                    <a:p>
                      <a:pPr algn="l"/>
                      <a:r>
                        <a:rPr lang="en-CA" sz="1600" dirty="0" smtClean="0"/>
                        <a:t>Interest earned</a:t>
                      </a:r>
                      <a:endParaRPr lang="en-CA" sz="1600" b="1" dirty="0"/>
                    </a:p>
                  </a:txBody>
                  <a:tcPr marL="85554" marR="85554" marT="34290" marB="34290"/>
                </a:tc>
                <a:tc>
                  <a:txBody>
                    <a:bodyPr/>
                    <a:lstStyle/>
                    <a:p>
                      <a:pPr algn="r"/>
                      <a:r>
                        <a:rPr lang="en-CA" sz="1600" dirty="0" smtClean="0"/>
                        <a:t>$0</a:t>
                      </a:r>
                      <a:endParaRPr lang="en-CA" sz="1600" b="1" dirty="0"/>
                    </a:p>
                  </a:txBody>
                  <a:tcPr marL="85554" marR="85554" marT="34290" marB="34290"/>
                </a:tc>
                <a:tc>
                  <a:txBody>
                    <a:bodyPr/>
                    <a:lstStyle/>
                    <a:p>
                      <a:pPr algn="r"/>
                      <a:r>
                        <a:rPr lang="en-CA" sz="1600" dirty="0" smtClean="0"/>
                        <a:t>$500</a:t>
                      </a:r>
                      <a:endParaRPr lang="en-CA" sz="1600" b="1" dirty="0"/>
                    </a:p>
                  </a:txBody>
                  <a:tcPr marL="85554" marR="85554" marT="34290" marB="34290"/>
                </a:tc>
              </a:tr>
              <a:tr h="279752">
                <a:tc>
                  <a:txBody>
                    <a:bodyPr/>
                    <a:lstStyle/>
                    <a:p>
                      <a:pPr algn="l"/>
                      <a:r>
                        <a:rPr lang="en-CA" sz="1600" dirty="0" smtClean="0"/>
                        <a:t>Current</a:t>
                      </a:r>
                      <a:r>
                        <a:rPr lang="en-CA" sz="1600" baseline="0" dirty="0" smtClean="0"/>
                        <a:t> year surplus / (deficit)</a:t>
                      </a:r>
                      <a:endParaRPr lang="en-CA" sz="1600" dirty="0"/>
                    </a:p>
                  </a:txBody>
                  <a:tcPr marL="85554" marR="85554" marT="34290" marB="34290"/>
                </a:tc>
                <a:tc>
                  <a:txBody>
                    <a:bodyPr/>
                    <a:lstStyle/>
                    <a:p>
                      <a:pPr algn="r"/>
                      <a:r>
                        <a:rPr lang="en-CA" sz="1600" dirty="0" smtClean="0"/>
                        <a:t>$1,500</a:t>
                      </a:r>
                      <a:endParaRPr lang="en-CA" sz="1600" dirty="0"/>
                    </a:p>
                  </a:txBody>
                  <a:tcPr marL="85554" marR="85554" marT="34290" marB="34290"/>
                </a:tc>
                <a:tc>
                  <a:txBody>
                    <a:bodyPr/>
                    <a:lstStyle/>
                    <a:p>
                      <a:pPr algn="r"/>
                      <a:r>
                        <a:rPr lang="en-CA" sz="1600" dirty="0" smtClean="0"/>
                        <a:t>$1,500</a:t>
                      </a:r>
                      <a:endParaRPr lang="en-CA" sz="1600" dirty="0"/>
                    </a:p>
                  </a:txBody>
                  <a:tcPr marL="85554" marR="85554" marT="34290" marB="34290"/>
                </a:tc>
              </a:tr>
              <a:tr h="279752">
                <a:tc>
                  <a:txBody>
                    <a:bodyPr/>
                    <a:lstStyle/>
                    <a:p>
                      <a:pPr algn="l"/>
                      <a:r>
                        <a:rPr lang="en-CA" sz="1600" u="sng" dirty="0" smtClean="0"/>
                        <a:t>Closing</a:t>
                      </a:r>
                      <a:r>
                        <a:rPr lang="en-CA" sz="1600" u="sng" baseline="0" dirty="0" smtClean="0"/>
                        <a:t> balance</a:t>
                      </a:r>
                      <a:endParaRPr lang="en-CA" sz="1600" u="sng" dirty="0"/>
                    </a:p>
                  </a:txBody>
                  <a:tcPr marL="85554" marR="85554" marT="34290" marB="34290"/>
                </a:tc>
                <a:tc>
                  <a:txBody>
                    <a:bodyPr/>
                    <a:lstStyle/>
                    <a:p>
                      <a:pPr algn="r"/>
                      <a:r>
                        <a:rPr lang="en-CA" sz="1600" u="sng" dirty="0" smtClean="0"/>
                        <a:t>$16,500</a:t>
                      </a:r>
                      <a:endParaRPr lang="en-CA" sz="1600" u="sng" dirty="0"/>
                    </a:p>
                  </a:txBody>
                  <a:tcPr marL="85554" marR="85554" marT="34290" marB="34290"/>
                </a:tc>
                <a:tc>
                  <a:txBody>
                    <a:bodyPr/>
                    <a:lstStyle/>
                    <a:p>
                      <a:pPr algn="r"/>
                      <a:r>
                        <a:rPr lang="en-CA" sz="1600" u="sng" dirty="0" smtClean="0"/>
                        <a:t>$17,000</a:t>
                      </a:r>
                      <a:endParaRPr lang="en-CA" sz="1600" u="sng" dirty="0"/>
                    </a:p>
                  </a:txBody>
                  <a:tcPr marL="85554" marR="85554" marT="34290" marB="34290"/>
                </a:tc>
              </a:tr>
              <a:tr h="279752">
                <a:tc>
                  <a:txBody>
                    <a:bodyPr/>
                    <a:lstStyle/>
                    <a:p>
                      <a:pPr algn="l"/>
                      <a:r>
                        <a:rPr lang="en-CA" sz="1600" u="sng" dirty="0" smtClean="0"/>
                        <a:t>Funded</a:t>
                      </a:r>
                      <a:r>
                        <a:rPr lang="en-CA" sz="1600" u="sng" baseline="0" dirty="0" smtClean="0"/>
                        <a:t> bank account</a:t>
                      </a:r>
                      <a:endParaRPr lang="en-CA" sz="1600" u="sng" dirty="0"/>
                    </a:p>
                  </a:txBody>
                  <a:tcPr marL="85554" marR="85554" marT="34290" marB="34290"/>
                </a:tc>
                <a:tc>
                  <a:txBody>
                    <a:bodyPr/>
                    <a:lstStyle/>
                    <a:p>
                      <a:pPr algn="r"/>
                      <a:r>
                        <a:rPr lang="en-CA" sz="1600" u="sng" dirty="0" smtClean="0"/>
                        <a:t>$0</a:t>
                      </a:r>
                      <a:endParaRPr lang="en-CA" sz="1600" u="sng" dirty="0"/>
                    </a:p>
                  </a:txBody>
                  <a:tcPr marL="85554" marR="85554" marT="34290" marB="34290"/>
                </a:tc>
                <a:tc>
                  <a:txBody>
                    <a:bodyPr/>
                    <a:lstStyle/>
                    <a:p>
                      <a:pPr algn="r"/>
                      <a:r>
                        <a:rPr lang="en-CA" sz="1600" u="sng" dirty="0" smtClean="0"/>
                        <a:t>$17,000</a:t>
                      </a:r>
                      <a:endParaRPr lang="en-CA" sz="1600" u="sng" dirty="0"/>
                    </a:p>
                  </a:txBody>
                  <a:tcPr marL="85554" marR="85554" marT="34290" marB="34290"/>
                </a:tc>
              </a:tr>
              <a:tr h="279752">
                <a:tc>
                  <a:txBody>
                    <a:bodyPr/>
                    <a:lstStyle/>
                    <a:p>
                      <a:pPr algn="l"/>
                      <a:r>
                        <a:rPr lang="en-CA" sz="1600" dirty="0" smtClean="0"/>
                        <a:t>Reserve</a:t>
                      </a:r>
                      <a:r>
                        <a:rPr lang="en-CA" sz="1600" baseline="0" dirty="0" smtClean="0"/>
                        <a:t> overfunded/(underfunded)</a:t>
                      </a:r>
                      <a:endParaRPr lang="en-CA" sz="1600" b="1" dirty="0"/>
                    </a:p>
                  </a:txBody>
                  <a:tcPr marL="85554" marR="85554" marT="34290" marB="34290"/>
                </a:tc>
                <a:tc>
                  <a:txBody>
                    <a:bodyPr/>
                    <a:lstStyle/>
                    <a:p>
                      <a:pPr algn="r"/>
                      <a:r>
                        <a:rPr lang="en-CA" sz="1600" dirty="0" smtClean="0"/>
                        <a:t>($16,500)</a:t>
                      </a:r>
                      <a:endParaRPr lang="en-CA" sz="1600" b="1" dirty="0"/>
                    </a:p>
                  </a:txBody>
                  <a:tcPr marL="85554" marR="85554" marT="34290" marB="34290"/>
                </a:tc>
                <a:tc>
                  <a:txBody>
                    <a:bodyPr/>
                    <a:lstStyle/>
                    <a:p>
                      <a:pPr algn="r"/>
                      <a:r>
                        <a:rPr lang="en-CA" sz="1600" dirty="0" smtClean="0"/>
                        <a:t>$0</a:t>
                      </a:r>
                      <a:endParaRPr lang="en-CA" sz="1600" b="1" dirty="0"/>
                    </a:p>
                  </a:txBody>
                  <a:tcPr marL="85554" marR="85554" marT="34290" marB="34290"/>
                </a:tc>
              </a:tr>
              <a:tr h="279752">
                <a:tc>
                  <a:txBody>
                    <a:bodyPr/>
                    <a:lstStyle/>
                    <a:p>
                      <a:endParaRPr lang="en-CA" sz="1600" dirty="0"/>
                    </a:p>
                  </a:txBody>
                  <a:tcPr marL="85554" marR="85554" marT="34290" marB="34290"/>
                </a:tc>
                <a:tc>
                  <a:txBody>
                    <a:bodyPr/>
                    <a:lstStyle/>
                    <a:p>
                      <a:endParaRPr lang="en-CA" sz="1600" dirty="0"/>
                    </a:p>
                  </a:txBody>
                  <a:tcPr marL="85554" marR="85554" marT="34290" marB="34290"/>
                </a:tc>
                <a:tc>
                  <a:txBody>
                    <a:bodyPr/>
                    <a:lstStyle/>
                    <a:p>
                      <a:endParaRPr lang="en-CA" sz="1600" dirty="0"/>
                    </a:p>
                  </a:txBody>
                  <a:tcPr marL="85554" marR="85554" marT="34290" marB="34290"/>
                </a:tc>
              </a:tr>
            </a:tbl>
          </a:graphicData>
        </a:graphic>
      </p:graphicFrame>
      <p:sp>
        <p:nvSpPr>
          <p:cNvPr id="2" name="Title 1"/>
          <p:cNvSpPr>
            <a:spLocks noGrp="1"/>
          </p:cNvSpPr>
          <p:nvPr>
            <p:ph type="title"/>
          </p:nvPr>
        </p:nvSpPr>
        <p:spPr/>
        <p:txBody>
          <a:bodyPr/>
          <a:lstStyle/>
          <a:p>
            <a:r>
              <a:rPr lang="en-CA" sz="2100" dirty="0"/>
              <a:t>Audited Statements </a:t>
            </a:r>
            <a:r>
              <a:rPr lang="en-CA" sz="2100" dirty="0" smtClean="0"/>
              <a:t>- </a:t>
            </a:r>
            <a:r>
              <a:rPr lang="en-CA" sz="2100" smtClean="0"/>
              <a:t>Operating </a:t>
            </a:r>
            <a:r>
              <a:rPr lang="en-CA" sz="2100" smtClean="0"/>
              <a:t>Reserve</a:t>
            </a:r>
            <a:endParaRPr lang="en-CA" sz="2100" dirty="0"/>
          </a:p>
        </p:txBody>
      </p:sp>
    </p:spTree>
    <p:extLst>
      <p:ext uri="{BB962C8B-B14F-4D97-AF65-F5344CB8AC3E}">
        <p14:creationId xmlns:p14="http://schemas.microsoft.com/office/powerpoint/2010/main" val="1172683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Replacement Reserve Fund </a:t>
            </a:r>
            <a:endParaRPr lang="en-CA" dirty="0"/>
          </a:p>
        </p:txBody>
      </p:sp>
    </p:spTree>
    <p:extLst>
      <p:ext uri="{BB962C8B-B14F-4D97-AF65-F5344CB8AC3E}">
        <p14:creationId xmlns:p14="http://schemas.microsoft.com/office/powerpoint/2010/main" val="184222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530869" y="1533644"/>
            <a:ext cx="7451596" cy="3081600"/>
          </a:xfrm>
        </p:spPr>
        <p:txBody>
          <a:bodyPr/>
          <a:lstStyle/>
          <a:p>
            <a:pPr marL="342900" indent="-342900">
              <a:buFontTx/>
              <a:buChar char="•"/>
            </a:pPr>
            <a:r>
              <a:rPr lang="en-CA" altLang="en-US" sz="1600" dirty="0"/>
              <a:t>A replacement reserve is to be </a:t>
            </a:r>
            <a:r>
              <a:rPr lang="en-CA" altLang="en-US" sz="1600" dirty="0" smtClean="0"/>
              <a:t>held and funded in </a:t>
            </a:r>
            <a:r>
              <a:rPr lang="en-CA" altLang="en-US" sz="1600" dirty="0"/>
              <a:t>a separate interest-bearing account</a:t>
            </a:r>
            <a:r>
              <a:rPr lang="en-CA" altLang="en-US" sz="1600" dirty="0" smtClean="0"/>
              <a:t>.</a:t>
            </a:r>
          </a:p>
          <a:p>
            <a:pPr marL="342900" indent="-342900">
              <a:buFontTx/>
              <a:buChar char="•"/>
            </a:pPr>
            <a:endParaRPr lang="en-CA" altLang="en-US" sz="1600" dirty="0"/>
          </a:p>
          <a:p>
            <a:pPr marL="342900" indent="-342900">
              <a:buFontTx/>
              <a:buChar char="•"/>
            </a:pPr>
            <a:r>
              <a:rPr lang="en-CA" altLang="en-US" sz="1600" dirty="0" smtClean="0"/>
              <a:t>It should </a:t>
            </a:r>
            <a:r>
              <a:rPr lang="en-CA" altLang="en-US" sz="1600" dirty="0"/>
              <a:t>be used as intended: to pay for the replacement of worn-out building components or for major repairs.  </a:t>
            </a:r>
            <a:endParaRPr lang="en-CA" altLang="en-US" sz="1600" dirty="0" smtClean="0"/>
          </a:p>
          <a:p>
            <a:pPr marL="342900" indent="-342900">
              <a:buFontTx/>
              <a:buChar char="•"/>
            </a:pPr>
            <a:endParaRPr lang="en-CA" altLang="en-US" sz="1600" dirty="0"/>
          </a:p>
          <a:p>
            <a:pPr marL="342900" indent="-342900">
              <a:buFontTx/>
              <a:buChar char="•"/>
            </a:pPr>
            <a:r>
              <a:rPr lang="en-CA" altLang="en-US" sz="1600" dirty="0"/>
              <a:t>Under </a:t>
            </a:r>
            <a:r>
              <a:rPr lang="en-CA" altLang="en-US" sz="1600" dirty="0" smtClean="0"/>
              <a:t>the Post-96 </a:t>
            </a:r>
            <a:r>
              <a:rPr lang="en-CA" altLang="en-US" sz="1600" dirty="0"/>
              <a:t>Program, prior approval from CMHC is not </a:t>
            </a:r>
            <a:r>
              <a:rPr lang="en-CA" altLang="en-US" sz="1600" dirty="0" smtClean="0"/>
              <a:t>required.   </a:t>
            </a:r>
            <a:r>
              <a:rPr lang="en-CA" sz="1600" dirty="0" smtClean="0"/>
              <a:t>Under </a:t>
            </a:r>
            <a:r>
              <a:rPr lang="en-CA" sz="1600" dirty="0"/>
              <a:t>the Pre-97 Program, use of the replacement reserve requires prior approval from CMHC. </a:t>
            </a:r>
            <a:r>
              <a:rPr lang="en-CA" sz="1600" dirty="0" smtClean="0"/>
              <a:t> However</a:t>
            </a:r>
            <a:r>
              <a:rPr lang="en-CA" sz="1600" dirty="0"/>
              <a:t>, this prior approval can be waived if a community has a capital expenditure plan in place. </a:t>
            </a:r>
          </a:p>
          <a:p>
            <a:endParaRPr lang="en-CA" sz="1600" dirty="0"/>
          </a:p>
        </p:txBody>
      </p:sp>
      <p:sp>
        <p:nvSpPr>
          <p:cNvPr id="4" name="Title 3"/>
          <p:cNvSpPr>
            <a:spLocks noGrp="1"/>
          </p:cNvSpPr>
          <p:nvPr>
            <p:ph type="title"/>
          </p:nvPr>
        </p:nvSpPr>
        <p:spPr/>
        <p:txBody>
          <a:bodyPr/>
          <a:lstStyle/>
          <a:p>
            <a:r>
              <a:rPr lang="en-CA" dirty="0" smtClean="0"/>
              <a:t>Replacement Reserve Fund </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19</a:t>
            </a:fld>
            <a:endParaRPr lang="en-CA" dirty="0"/>
          </a:p>
        </p:txBody>
      </p:sp>
    </p:spTree>
    <p:extLst>
      <p:ext uri="{BB962C8B-B14F-4D97-AF65-F5344CB8AC3E}">
        <p14:creationId xmlns:p14="http://schemas.microsoft.com/office/powerpoint/2010/main" val="229989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67" y="113410"/>
            <a:ext cx="8256449" cy="2391192"/>
          </a:xfrm>
        </p:spPr>
        <p:txBody>
          <a:bodyPr/>
          <a:lstStyle/>
          <a:p>
            <a:r>
              <a:rPr lang="en-US" dirty="0" smtClean="0"/>
              <a:t>Reporting Requirements:</a:t>
            </a:r>
            <a:br>
              <a:rPr lang="en-US" dirty="0" smtClean="0"/>
            </a:br>
            <a:r>
              <a:rPr lang="en-US" sz="2400" dirty="0" smtClean="0"/>
              <a:t>Revenue, Expenses, Operating Reserve and Replacement Reserve </a:t>
            </a:r>
            <a:endParaRPr lang="en-US" dirty="0"/>
          </a:p>
        </p:txBody>
      </p:sp>
    </p:spTree>
    <p:extLst>
      <p:ext uri="{BB962C8B-B14F-4D97-AF65-F5344CB8AC3E}">
        <p14:creationId xmlns:p14="http://schemas.microsoft.com/office/powerpoint/2010/main" val="880671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200" dirty="0" smtClean="0"/>
              <a:t>Impact of Unfunded or Underfunded Replacement Reserves </a:t>
            </a:r>
            <a:endParaRPr lang="en-CA" sz="2200" dirty="0"/>
          </a:p>
        </p:txBody>
      </p:sp>
      <p:sp>
        <p:nvSpPr>
          <p:cNvPr id="3" name="Slide Number Placeholder 2"/>
          <p:cNvSpPr>
            <a:spLocks noGrp="1"/>
          </p:cNvSpPr>
          <p:nvPr>
            <p:ph type="sldNum" sz="quarter" idx="4"/>
          </p:nvPr>
        </p:nvSpPr>
        <p:spPr/>
        <p:txBody>
          <a:bodyPr/>
          <a:lstStyle/>
          <a:p>
            <a:fld id="{F5E4F7E7-D9B8-4E79-84B0-B1C726B6868C}" type="slidenum">
              <a:rPr lang="en-CA" smtClean="0"/>
              <a:pPr/>
              <a:t>20</a:t>
            </a:fld>
            <a:endParaRPr lang="en-CA" dirty="0"/>
          </a:p>
        </p:txBody>
      </p:sp>
      <p:sp>
        <p:nvSpPr>
          <p:cNvPr id="4" name="Content Placeholder 3"/>
          <p:cNvSpPr>
            <a:spLocks noGrp="1"/>
          </p:cNvSpPr>
          <p:nvPr>
            <p:ph sz="quarter" idx="15"/>
          </p:nvPr>
        </p:nvSpPr>
        <p:spPr>
          <a:xfrm>
            <a:off x="951649" y="1643218"/>
            <a:ext cx="7097477" cy="2753394"/>
          </a:xfrm>
          <a:solidFill>
            <a:schemeClr val="bg1"/>
          </a:solidFill>
        </p:spPr>
        <p:txBody>
          <a:bodyPr/>
          <a:lstStyle/>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r>
              <a:rPr lang="en-CA" sz="1600" dirty="0" smtClean="0">
                <a:solidFill>
                  <a:schemeClr val="tx1">
                    <a:lumMod val="65000"/>
                    <a:lumOff val="35000"/>
                  </a:schemeClr>
                </a:solidFill>
              </a:rPr>
              <a:t>No funds to pay for expensive and/or urgent capital repairs, which may put tenants and units at risk </a:t>
            </a: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endParaRPr lang="en-CA" sz="1600" dirty="0" smtClean="0">
              <a:solidFill>
                <a:schemeClr val="tx1">
                  <a:lumMod val="65000"/>
                  <a:lumOff val="35000"/>
                </a:schemeClr>
              </a:solidFill>
            </a:endParaRP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r>
              <a:rPr lang="en-CA" sz="1600" dirty="0" smtClean="0">
                <a:solidFill>
                  <a:schemeClr val="tx1">
                    <a:lumMod val="65000"/>
                    <a:lumOff val="35000"/>
                  </a:schemeClr>
                </a:solidFill>
              </a:rPr>
              <a:t>No funds </a:t>
            </a:r>
            <a:r>
              <a:rPr lang="en-CA" sz="1600" dirty="0">
                <a:solidFill>
                  <a:schemeClr val="tx1">
                    <a:lumMod val="65000"/>
                    <a:lumOff val="35000"/>
                  </a:schemeClr>
                </a:solidFill>
              </a:rPr>
              <a:t>available to extend the useful life of </a:t>
            </a:r>
            <a:r>
              <a:rPr lang="en-CA" sz="1600" dirty="0" smtClean="0">
                <a:solidFill>
                  <a:schemeClr val="tx1">
                    <a:lumMod val="65000"/>
                    <a:lumOff val="35000"/>
                  </a:schemeClr>
                </a:solidFill>
              </a:rPr>
              <a:t>homes</a:t>
            </a: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endParaRPr lang="en-CA" sz="1600" dirty="0">
              <a:solidFill>
                <a:schemeClr val="tx1">
                  <a:lumMod val="65000"/>
                  <a:lumOff val="35000"/>
                </a:schemeClr>
              </a:solidFill>
            </a:endParaRPr>
          </a:p>
          <a:p>
            <a:pPr marL="271463" lvl="2" indent="-185738" defTabSz="914400" fontAlgn="base">
              <a:lnSpc>
                <a:spcPct val="90000"/>
              </a:lnSpc>
              <a:spcBef>
                <a:spcPct val="0"/>
              </a:spcBef>
              <a:spcAft>
                <a:spcPts val="400"/>
              </a:spcAft>
              <a:buClr>
                <a:schemeClr val="accent5"/>
              </a:buClr>
              <a:buFont typeface="Arial" panose="020B0604020202020204" pitchFamily="34" charset="0"/>
              <a:buChar char="•"/>
              <a:defRPr/>
            </a:pPr>
            <a:r>
              <a:rPr lang="en-CA" sz="1600" dirty="0">
                <a:solidFill>
                  <a:schemeClr val="tx1">
                    <a:lumMod val="65000"/>
                    <a:lumOff val="35000"/>
                  </a:schemeClr>
                </a:solidFill>
              </a:rPr>
              <a:t>CMHC Section 95 homes are not eligible for </a:t>
            </a:r>
            <a:r>
              <a:rPr lang="en-CA" sz="1600" dirty="0" smtClean="0">
                <a:solidFill>
                  <a:schemeClr val="tx1">
                    <a:lumMod val="65000"/>
                    <a:lumOff val="35000"/>
                  </a:schemeClr>
                </a:solidFill>
              </a:rPr>
              <a:t>other assistance  (ex: RRAP)  </a:t>
            </a:r>
          </a:p>
          <a:p>
            <a:pPr marL="85725" lvl="2" indent="0" defTabSz="914400" fontAlgn="base">
              <a:lnSpc>
                <a:spcPct val="90000"/>
              </a:lnSpc>
              <a:spcBef>
                <a:spcPct val="0"/>
              </a:spcBef>
              <a:spcAft>
                <a:spcPts val="400"/>
              </a:spcAft>
              <a:buClr>
                <a:schemeClr val="accent5"/>
              </a:buClr>
              <a:buNone/>
              <a:defRPr/>
            </a:pPr>
            <a:endParaRPr lang="en-CA" sz="1600" dirty="0">
              <a:solidFill>
                <a:schemeClr val="tx1">
                  <a:lumMod val="65000"/>
                  <a:lumOff val="35000"/>
                </a:schemeClr>
              </a:solidFill>
            </a:endParaRPr>
          </a:p>
          <a:p>
            <a:pPr defTabSz="914400" fontAlgn="base">
              <a:lnSpc>
                <a:spcPct val="90000"/>
              </a:lnSpc>
              <a:spcBef>
                <a:spcPct val="0"/>
              </a:spcBef>
              <a:spcAft>
                <a:spcPts val="400"/>
              </a:spcAft>
              <a:defRPr/>
            </a:pPr>
            <a:endParaRPr lang="en-CA" sz="1600" dirty="0"/>
          </a:p>
          <a:p>
            <a:endParaRPr lang="en-CA" dirty="0"/>
          </a:p>
        </p:txBody>
      </p:sp>
    </p:spTree>
    <p:extLst>
      <p:ext uri="{BB962C8B-B14F-4D97-AF65-F5344CB8AC3E}">
        <p14:creationId xmlns:p14="http://schemas.microsoft.com/office/powerpoint/2010/main" val="1361168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72468" y="1335076"/>
            <a:ext cx="7973700" cy="3280168"/>
          </a:xfrm>
        </p:spPr>
        <p:txBody>
          <a:bodyPr/>
          <a:lstStyle/>
          <a:p>
            <a:pPr algn="l">
              <a:spcAft>
                <a:spcPts val="1200"/>
              </a:spcAft>
            </a:pPr>
            <a:endParaRPr lang="en-CA" sz="2000" i="0" dirty="0" smtClean="0">
              <a:solidFill>
                <a:schemeClr val="tx1">
                  <a:lumMod val="65000"/>
                  <a:lumOff val="35000"/>
                </a:schemeClr>
              </a:solidFill>
            </a:endParaRPr>
          </a:p>
          <a:p>
            <a:pPr marL="342900" indent="-342900" algn="l">
              <a:lnSpc>
                <a:spcPct val="100000"/>
              </a:lnSpc>
              <a:spcAft>
                <a:spcPts val="1200"/>
              </a:spcAft>
              <a:buClr>
                <a:schemeClr val="accent5"/>
              </a:buClr>
              <a:buFont typeface="Arial" panose="020B0604020202020204" pitchFamily="34" charset="0"/>
              <a:buChar char="•"/>
            </a:pPr>
            <a:r>
              <a:rPr lang="en-CA" sz="1600" i="0" dirty="0" smtClean="0">
                <a:solidFill>
                  <a:schemeClr val="tx1">
                    <a:lumMod val="65000"/>
                    <a:lumOff val="35000"/>
                  </a:schemeClr>
                </a:solidFill>
              </a:rPr>
              <a:t>As </a:t>
            </a:r>
            <a:r>
              <a:rPr lang="en-CA" sz="1600" i="0" dirty="0">
                <a:solidFill>
                  <a:schemeClr val="tx1">
                    <a:lumMod val="65000"/>
                    <a:lumOff val="35000"/>
                  </a:schemeClr>
                </a:solidFill>
              </a:rPr>
              <a:t>units mature / agreements end, adjustments need to be made to ensure that the financial position reported is reflective of the current portfolio</a:t>
            </a:r>
            <a:r>
              <a:rPr lang="en-CA" sz="1600" i="0" dirty="0" smtClean="0">
                <a:solidFill>
                  <a:schemeClr val="tx1">
                    <a:lumMod val="65000"/>
                    <a:lumOff val="35000"/>
                  </a:schemeClr>
                </a:solidFill>
              </a:rPr>
              <a:t>.</a:t>
            </a:r>
          </a:p>
          <a:p>
            <a:pPr marL="342900" indent="-342900" algn="l">
              <a:lnSpc>
                <a:spcPct val="100000"/>
              </a:lnSpc>
              <a:spcAft>
                <a:spcPts val="1200"/>
              </a:spcAft>
              <a:buClr>
                <a:schemeClr val="accent5"/>
              </a:buClr>
              <a:buFont typeface="Arial" panose="020B0604020202020204" pitchFamily="34" charset="0"/>
              <a:buChar char="•"/>
            </a:pPr>
            <a:endParaRPr lang="en-CA" sz="1600" i="0" dirty="0">
              <a:solidFill>
                <a:schemeClr val="tx1">
                  <a:lumMod val="65000"/>
                  <a:lumOff val="35000"/>
                </a:schemeClr>
              </a:solidFill>
            </a:endParaRPr>
          </a:p>
          <a:p>
            <a:pPr marL="342900" indent="-342900" algn="l">
              <a:lnSpc>
                <a:spcPct val="100000"/>
              </a:lnSpc>
              <a:spcAft>
                <a:spcPts val="1200"/>
              </a:spcAft>
              <a:buClr>
                <a:schemeClr val="accent5"/>
              </a:buClr>
              <a:buFont typeface="Arial" panose="020B0604020202020204" pitchFamily="34" charset="0"/>
              <a:buChar char="•"/>
            </a:pPr>
            <a:r>
              <a:rPr lang="en-CA" sz="1600" i="0" dirty="0">
                <a:solidFill>
                  <a:schemeClr val="tx1">
                    <a:lumMod val="65000"/>
                    <a:lumOff val="35000"/>
                  </a:schemeClr>
                </a:solidFill>
              </a:rPr>
              <a:t>CMHC will provide details of adjustments in the audit call letter.</a:t>
            </a:r>
          </a:p>
          <a:p>
            <a:pPr>
              <a:spcAft>
                <a:spcPts val="1200"/>
              </a:spcAft>
              <a:buClr>
                <a:schemeClr val="accent5"/>
              </a:buClr>
            </a:pPr>
            <a:endParaRPr lang="en-CA" dirty="0">
              <a:latin typeface="Calibri" pitchFamily="34" charset="0"/>
            </a:endParaRPr>
          </a:p>
          <a:p>
            <a:endParaRPr lang="en-CA" dirty="0"/>
          </a:p>
        </p:txBody>
      </p:sp>
      <p:sp>
        <p:nvSpPr>
          <p:cNvPr id="3" name="Slide Number Placeholder 2"/>
          <p:cNvSpPr>
            <a:spLocks noGrp="1"/>
          </p:cNvSpPr>
          <p:nvPr>
            <p:ph type="sldNum" sz="quarter" idx="4"/>
          </p:nvPr>
        </p:nvSpPr>
        <p:spPr/>
        <p:txBody>
          <a:bodyPr/>
          <a:lstStyle/>
          <a:p>
            <a:fld id="{F5E4F7E7-D9B8-4E79-84B0-B1C726B6868C}" type="slidenum">
              <a:rPr lang="en-CA" smtClean="0"/>
              <a:pPr/>
              <a:t>21</a:t>
            </a:fld>
            <a:endParaRPr lang="en-CA" dirty="0"/>
          </a:p>
        </p:txBody>
      </p:sp>
      <p:sp>
        <p:nvSpPr>
          <p:cNvPr id="4" name="Rectangle 3"/>
          <p:cNvSpPr/>
          <p:nvPr/>
        </p:nvSpPr>
        <p:spPr>
          <a:xfrm>
            <a:off x="682284" y="446642"/>
            <a:ext cx="6192464" cy="553998"/>
          </a:xfrm>
          <a:prstGeom prst="rect">
            <a:avLst/>
          </a:prstGeom>
        </p:spPr>
        <p:txBody>
          <a:bodyPr wrap="none">
            <a:spAutoFit/>
          </a:bodyPr>
          <a:lstStyle/>
          <a:p>
            <a:pPr>
              <a:spcAft>
                <a:spcPts val="1200"/>
              </a:spcAft>
            </a:pPr>
            <a:r>
              <a:rPr lang="en-CA" sz="3000" dirty="0">
                <a:solidFill>
                  <a:schemeClr val="bg1"/>
                </a:solidFill>
                <a:latin typeface="+mj-lt"/>
              </a:rPr>
              <a:t>Maturing </a:t>
            </a:r>
            <a:r>
              <a:rPr lang="en-CA" sz="3000" dirty="0" smtClean="0">
                <a:solidFill>
                  <a:schemeClr val="bg1"/>
                </a:solidFill>
                <a:latin typeface="+mj-lt"/>
              </a:rPr>
              <a:t>units- reporting adjustments </a:t>
            </a:r>
            <a:endParaRPr lang="en-CA" sz="3000" dirty="0">
              <a:solidFill>
                <a:schemeClr val="bg1"/>
              </a:solidFill>
              <a:latin typeface="+mj-lt"/>
            </a:endParaRPr>
          </a:p>
        </p:txBody>
      </p:sp>
    </p:spTree>
    <p:extLst>
      <p:ext uri="{BB962C8B-B14F-4D97-AF65-F5344CB8AC3E}">
        <p14:creationId xmlns:p14="http://schemas.microsoft.com/office/powerpoint/2010/main" val="1833617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Reporting Process </a:t>
            </a:r>
            <a:endParaRPr lang="en-US" dirty="0"/>
          </a:p>
        </p:txBody>
      </p:sp>
    </p:spTree>
    <p:extLst>
      <p:ext uri="{BB962C8B-B14F-4D97-AF65-F5344CB8AC3E}">
        <p14:creationId xmlns:p14="http://schemas.microsoft.com/office/powerpoint/2010/main" val="2550840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Audit Package</a:t>
            </a:r>
            <a:endParaRPr lang="en-CA" dirty="0"/>
          </a:p>
        </p:txBody>
      </p:sp>
      <p:sp>
        <p:nvSpPr>
          <p:cNvPr id="8"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kumimoji="1" lang="en-US" sz="1000" kern="0" spc="50" smtClean="0">
                <a:solidFill>
                  <a:schemeClr val="tx2"/>
                </a:solidFill>
                <a:latin typeface="Calibri" panose="020F0502020204030204" pitchFamily="34" charset="0"/>
                <a:ea typeface="+mn-ea"/>
                <a:cs typeface="Calibri" panose="020F0502020204030204" pitchFamily="34" charset="0"/>
              </a:defRPr>
            </a:lvl1pPr>
          </a:lstStyle>
          <a:p>
            <a:fld id="{8EF8A8B3-02A8-4595-953A-BB95FA835FAA}" type="slidenum">
              <a:rPr lang="en-CA" smtClean="0"/>
              <a:t>23</a:t>
            </a:fld>
            <a:endParaRPr lang="en-CA" dirty="0"/>
          </a:p>
        </p:txBody>
      </p:sp>
      <p:sp>
        <p:nvSpPr>
          <p:cNvPr id="7" name="Content Placeholder 6"/>
          <p:cNvSpPr>
            <a:spLocks noGrp="1"/>
          </p:cNvSpPr>
          <p:nvPr>
            <p:ph idx="14"/>
          </p:nvPr>
        </p:nvSpPr>
        <p:spPr>
          <a:xfrm>
            <a:off x="443070" y="1658358"/>
            <a:ext cx="7518259" cy="3081600"/>
          </a:xfrm>
          <a:prstGeom prst="rect">
            <a:avLst/>
          </a:prstGeom>
        </p:spPr>
        <p:txBody>
          <a:bodyPr/>
          <a:lstStyle/>
          <a:p>
            <a:pPr lvl="1">
              <a:lnSpc>
                <a:spcPct val="100000"/>
              </a:lnSpc>
              <a:spcAft>
                <a:spcPts val="1200"/>
              </a:spcAft>
            </a:pPr>
            <a:r>
              <a:rPr lang="en-CA" dirty="0"/>
              <a:t>Audited financial statements are due four months from the fiscal year end</a:t>
            </a:r>
            <a:r>
              <a:rPr lang="en-CA" i="1" dirty="0"/>
              <a:t>. (In most cases, this is four months from March 31, which is July 31.)</a:t>
            </a:r>
          </a:p>
          <a:p>
            <a:pPr lvl="1">
              <a:lnSpc>
                <a:spcPct val="100000"/>
              </a:lnSpc>
              <a:spcAft>
                <a:spcPts val="0"/>
              </a:spcAft>
            </a:pPr>
            <a:r>
              <a:rPr lang="en-CA" dirty="0"/>
              <a:t>CMHC will send an “Audit Call Package,” which contains</a:t>
            </a:r>
            <a:r>
              <a:rPr lang="en-CA" dirty="0" smtClean="0"/>
              <a:t>:</a:t>
            </a:r>
          </a:p>
          <a:p>
            <a:pPr marL="285750" lvl="1" indent="0">
              <a:lnSpc>
                <a:spcPct val="100000"/>
              </a:lnSpc>
              <a:spcAft>
                <a:spcPts val="0"/>
              </a:spcAft>
              <a:buNone/>
            </a:pPr>
            <a:endParaRPr lang="en-CA" sz="1800" dirty="0"/>
          </a:p>
          <a:p>
            <a:pPr lvl="3">
              <a:lnSpc>
                <a:spcPct val="100000"/>
              </a:lnSpc>
              <a:spcAft>
                <a:spcPts val="600"/>
              </a:spcAft>
            </a:pPr>
            <a:r>
              <a:rPr lang="en-CA" sz="1600" dirty="0"/>
              <a:t>financial data </a:t>
            </a:r>
            <a:r>
              <a:rPr lang="en-CA" sz="1600" dirty="0" smtClean="0"/>
              <a:t>for your housing portfolio</a:t>
            </a:r>
          </a:p>
          <a:p>
            <a:pPr lvl="3">
              <a:lnSpc>
                <a:spcPct val="100000"/>
              </a:lnSpc>
              <a:spcAft>
                <a:spcPts val="600"/>
              </a:spcAft>
            </a:pPr>
            <a:r>
              <a:rPr lang="en-CA" sz="1600" dirty="0" smtClean="0"/>
              <a:t>resources </a:t>
            </a:r>
            <a:r>
              <a:rPr lang="en-CA" sz="1600" dirty="0"/>
              <a:t>and information to assist you and clarify audit expectations</a:t>
            </a:r>
          </a:p>
          <a:p>
            <a:pPr lvl="3">
              <a:lnSpc>
                <a:spcPct val="100000"/>
              </a:lnSpc>
              <a:spcAft>
                <a:spcPts val="600"/>
              </a:spcAft>
            </a:pPr>
            <a:r>
              <a:rPr lang="en-CA" sz="1600" dirty="0"/>
              <a:t>the </a:t>
            </a:r>
            <a:r>
              <a:rPr lang="en-CA" sz="1600" i="1" dirty="0"/>
              <a:t>Here’s Help With Your Financial Statement </a:t>
            </a:r>
            <a:r>
              <a:rPr lang="en-CA" sz="1600" dirty="0"/>
              <a:t>information guide</a:t>
            </a:r>
          </a:p>
          <a:p>
            <a:pPr>
              <a:lnSpc>
                <a:spcPct val="100000"/>
              </a:lnSpc>
            </a:pPr>
            <a:endParaRPr lang="en-CA" sz="2000" dirty="0">
              <a:latin typeface="Gill Sans" pitchFamily="34" charset="0"/>
            </a:endParaRPr>
          </a:p>
          <a:p>
            <a:pPr>
              <a:lnSpc>
                <a:spcPct val="100000"/>
              </a:lnSpc>
              <a:buNone/>
            </a:pPr>
            <a:endParaRPr lang="en-US" dirty="0"/>
          </a:p>
          <a:p>
            <a:pPr marL="0" indent="0">
              <a:buNone/>
            </a:pPr>
            <a:endParaRPr lang="en-US" dirty="0"/>
          </a:p>
        </p:txBody>
      </p:sp>
    </p:spTree>
    <p:extLst>
      <p:ext uri="{BB962C8B-B14F-4D97-AF65-F5344CB8AC3E}">
        <p14:creationId xmlns:p14="http://schemas.microsoft.com/office/powerpoint/2010/main" val="25575776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i="1" dirty="0" smtClean="0"/>
              <a:t>Here’s Help with your Financial Statement </a:t>
            </a:r>
            <a:r>
              <a:rPr lang="en-CA" dirty="0" smtClean="0"/>
              <a:t>guides </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24</a:t>
            </a:fld>
            <a:endParaRPr lang="en-CA" dirty="0"/>
          </a:p>
        </p:txBody>
      </p:sp>
      <p:pic>
        <p:nvPicPr>
          <p:cNvPr id="6" name="Content Placeholder 5"/>
          <p:cNvPicPr>
            <a:picLocks noGrp="1"/>
          </p:cNvPicPr>
          <p:nvPr>
            <p:ph idx="14"/>
          </p:nvPr>
        </p:nvPicPr>
        <p:blipFill>
          <a:blip r:embed="rId3" cstate="print"/>
          <a:srcRect/>
          <a:stretch>
            <a:fillRect/>
          </a:stretch>
        </p:blipFill>
        <p:spPr bwMode="auto">
          <a:xfrm>
            <a:off x="1155032" y="1406740"/>
            <a:ext cx="2736078" cy="3208504"/>
          </a:xfrm>
          <a:prstGeom prst="rect">
            <a:avLst/>
          </a:prstGeom>
          <a:noFill/>
          <a:ln w="9525">
            <a:noFill/>
            <a:miter lim="800000"/>
            <a:headEnd/>
            <a:tailEnd/>
          </a:ln>
        </p:spPr>
      </p:pic>
      <p:pic>
        <p:nvPicPr>
          <p:cNvPr id="7" name="Content Placeholder 7"/>
          <p:cNvPicPr>
            <a:picLocks noGrp="1"/>
          </p:cNvPicPr>
          <p:nvPr>
            <p:ph idx="15"/>
          </p:nvPr>
        </p:nvPicPr>
        <p:blipFill>
          <a:blip r:embed="rId4">
            <a:extLst>
              <a:ext uri="{28A0092B-C50C-407E-A947-70E740481C1C}">
                <a14:useLocalDpi xmlns:a14="http://schemas.microsoft.com/office/drawing/2010/main" val="0"/>
              </a:ext>
            </a:extLst>
          </a:blip>
          <a:srcRect/>
          <a:stretch>
            <a:fillRect/>
          </a:stretch>
        </p:blipFill>
        <p:spPr bwMode="auto">
          <a:xfrm>
            <a:off x="4914878" y="1399590"/>
            <a:ext cx="2737205" cy="3215654"/>
          </a:xfrm>
          <a:prstGeom prst="rect">
            <a:avLst/>
          </a:prstGeom>
          <a:noFill/>
          <a:ln>
            <a:noFill/>
          </a:ln>
        </p:spPr>
      </p:pic>
    </p:spTree>
    <p:extLst>
      <p:ext uri="{BB962C8B-B14F-4D97-AF65-F5344CB8AC3E}">
        <p14:creationId xmlns:p14="http://schemas.microsoft.com/office/powerpoint/2010/main" val="31011148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to include in the Audit Package</a:t>
            </a:r>
            <a:endParaRPr lang="en-CA" dirty="0"/>
          </a:p>
        </p:txBody>
      </p:sp>
      <p:sp>
        <p:nvSpPr>
          <p:cNvPr id="8"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kumimoji="1" lang="en-US" sz="1000" kern="0" spc="50" smtClean="0">
                <a:solidFill>
                  <a:schemeClr val="tx2"/>
                </a:solidFill>
                <a:latin typeface="Calibri" panose="020F0502020204030204" pitchFamily="34" charset="0"/>
                <a:ea typeface="+mn-ea"/>
                <a:cs typeface="Calibri" panose="020F0502020204030204" pitchFamily="34" charset="0"/>
              </a:defRPr>
            </a:lvl1pPr>
          </a:lstStyle>
          <a:p>
            <a:fld id="{8EF8A8B3-02A8-4595-953A-BB95FA835FAA}" type="slidenum">
              <a:rPr lang="en-CA" smtClean="0"/>
              <a:t>25</a:t>
            </a:fld>
            <a:endParaRPr lang="en-CA" dirty="0"/>
          </a:p>
        </p:txBody>
      </p:sp>
      <p:sp>
        <p:nvSpPr>
          <p:cNvPr id="7" name="Content Placeholder 6"/>
          <p:cNvSpPr>
            <a:spLocks noGrp="1"/>
          </p:cNvSpPr>
          <p:nvPr>
            <p:ph idx="14"/>
          </p:nvPr>
        </p:nvSpPr>
        <p:spPr>
          <a:xfrm>
            <a:off x="278899" y="1533644"/>
            <a:ext cx="5967522" cy="3081600"/>
          </a:xfrm>
          <a:prstGeom prst="rect">
            <a:avLst/>
          </a:prstGeom>
        </p:spPr>
        <p:txBody>
          <a:bodyPr/>
          <a:lstStyle/>
          <a:p>
            <a:pPr lvl="1"/>
            <a:r>
              <a:rPr lang="en-CA" dirty="0" smtClean="0"/>
              <a:t>Auditor’s </a:t>
            </a:r>
            <a:r>
              <a:rPr lang="en-CA" dirty="0"/>
              <a:t>Report</a:t>
            </a:r>
          </a:p>
          <a:p>
            <a:pPr lvl="1"/>
            <a:r>
              <a:rPr lang="en-CA" dirty="0"/>
              <a:t>Statement of Financial Position </a:t>
            </a:r>
            <a:r>
              <a:rPr lang="en-CA" i="1" dirty="0"/>
              <a:t>(Balance Sheet)</a:t>
            </a:r>
          </a:p>
          <a:p>
            <a:pPr lvl="1"/>
            <a:r>
              <a:rPr lang="en-CA" dirty="0"/>
              <a:t>Statement of Revenue and Expenses (</a:t>
            </a:r>
            <a:r>
              <a:rPr lang="en-CA" i="1" dirty="0"/>
              <a:t>Income Statement)</a:t>
            </a:r>
          </a:p>
          <a:p>
            <a:pPr lvl="1"/>
            <a:r>
              <a:rPr lang="en-CA" dirty="0"/>
              <a:t>Statement of Cash Flow</a:t>
            </a:r>
          </a:p>
          <a:p>
            <a:pPr lvl="1"/>
            <a:r>
              <a:rPr lang="en-CA" dirty="0"/>
              <a:t>Statement of Funded Reserves </a:t>
            </a:r>
            <a:r>
              <a:rPr lang="en-CA" i="1" dirty="0"/>
              <a:t>(Replacement Reserve, Subsidy Surplus Fund (Pre-1997) and Operating Reserve (Post-1996</a:t>
            </a:r>
            <a:r>
              <a:rPr lang="en-CA" i="1" dirty="0" smtClean="0"/>
              <a:t>))</a:t>
            </a:r>
            <a:endParaRPr lang="en-CA" i="1" dirty="0"/>
          </a:p>
          <a:p>
            <a:pPr lvl="1"/>
            <a:r>
              <a:rPr lang="en-CA" dirty="0"/>
              <a:t>Notes to the Financial Statements</a:t>
            </a:r>
          </a:p>
          <a:p>
            <a:pPr lvl="1"/>
            <a:r>
              <a:rPr lang="en-CA" dirty="0"/>
              <a:t>Auditor’s Report on Compliance with the Agreement</a:t>
            </a:r>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421" y="1983179"/>
            <a:ext cx="2649453" cy="1767165"/>
          </a:xfrm>
          <a:prstGeom prst="rect">
            <a:avLst/>
          </a:prstGeom>
        </p:spPr>
      </p:pic>
    </p:spTree>
    <p:extLst>
      <p:ext uri="{BB962C8B-B14F-4D97-AF65-F5344CB8AC3E}">
        <p14:creationId xmlns:p14="http://schemas.microsoft.com/office/powerpoint/2010/main" val="22960561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CA" sz="2000" dirty="0" smtClean="0"/>
              <a:t>. </a:t>
            </a:r>
            <a:endParaRPr lang="en-CA" sz="2000" dirty="0"/>
          </a:p>
          <a:p>
            <a:endParaRPr lang="en-CA" sz="2000" dirty="0" smtClean="0"/>
          </a:p>
          <a:p>
            <a:endParaRPr lang="en-CA" sz="2000" dirty="0"/>
          </a:p>
          <a:p>
            <a:endParaRPr lang="en-CA" sz="2000" dirty="0" smtClean="0"/>
          </a:p>
        </p:txBody>
      </p:sp>
      <p:sp>
        <p:nvSpPr>
          <p:cNvPr id="3" name="Slide Number Placeholder 2"/>
          <p:cNvSpPr>
            <a:spLocks noGrp="1"/>
          </p:cNvSpPr>
          <p:nvPr>
            <p:ph type="sldNum" sz="quarter" idx="4"/>
          </p:nvPr>
        </p:nvSpPr>
        <p:spPr/>
        <p:txBody>
          <a:bodyPr/>
          <a:lstStyle/>
          <a:p>
            <a:fld id="{F5E4F7E7-D9B8-4E79-84B0-B1C726B6868C}" type="slidenum">
              <a:rPr lang="en-CA" smtClean="0"/>
              <a:pPr/>
              <a:t>26</a:t>
            </a:fld>
            <a:endParaRPr lang="en-CA" dirty="0"/>
          </a:p>
        </p:txBody>
      </p:sp>
      <p:sp>
        <p:nvSpPr>
          <p:cNvPr id="4" name="TextBox 3"/>
          <p:cNvSpPr txBox="1"/>
          <p:nvPr/>
        </p:nvSpPr>
        <p:spPr>
          <a:xfrm>
            <a:off x="627018" y="404949"/>
            <a:ext cx="3579223" cy="461665"/>
          </a:xfrm>
          <a:prstGeom prst="rect">
            <a:avLst/>
          </a:prstGeom>
          <a:noFill/>
        </p:spPr>
        <p:txBody>
          <a:bodyPr wrap="square" rtlCol="0">
            <a:spAutoFit/>
          </a:bodyPr>
          <a:lstStyle/>
          <a:p>
            <a:r>
              <a:rPr lang="en-CA" dirty="0" smtClean="0">
                <a:solidFill>
                  <a:schemeClr val="bg1"/>
                </a:solidFill>
                <a:latin typeface="+mj-lt"/>
              </a:rPr>
              <a:t>Thank You </a:t>
            </a:r>
            <a:endParaRPr lang="en-CA" dirty="0">
              <a:solidFill>
                <a:schemeClr val="bg1"/>
              </a:solidFill>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42" y="1982597"/>
            <a:ext cx="2419350" cy="1676400"/>
          </a:xfrm>
          <a:prstGeom prst="rect">
            <a:avLst/>
          </a:prstGeom>
        </p:spPr>
      </p:pic>
      <p:sp>
        <p:nvSpPr>
          <p:cNvPr id="6" name="TextBox 5"/>
          <p:cNvSpPr txBox="1"/>
          <p:nvPr/>
        </p:nvSpPr>
        <p:spPr>
          <a:xfrm>
            <a:off x="4010297" y="2377440"/>
            <a:ext cx="2664823" cy="707886"/>
          </a:xfrm>
          <a:prstGeom prst="rect">
            <a:avLst/>
          </a:prstGeom>
          <a:noFill/>
        </p:spPr>
        <p:txBody>
          <a:bodyPr wrap="square" rtlCol="0">
            <a:spAutoFit/>
          </a:bodyPr>
          <a:lstStyle/>
          <a:p>
            <a:r>
              <a:rPr lang="en-CA" sz="2000" i="1" dirty="0">
                <a:solidFill>
                  <a:srgbClr val="00629B"/>
                </a:solidFill>
                <a:latin typeface="+mn-lt"/>
              </a:rPr>
              <a:t>To be filled in by CMHC staff – contact info, </a:t>
            </a:r>
            <a:r>
              <a:rPr lang="en-CA" sz="2000" i="1" dirty="0" smtClean="0">
                <a:solidFill>
                  <a:srgbClr val="00629B"/>
                </a:solidFill>
                <a:latin typeface="+mn-lt"/>
              </a:rPr>
              <a:t>etc.</a:t>
            </a:r>
            <a:endParaRPr lang="en-CA" sz="2000" i="1" dirty="0">
              <a:solidFill>
                <a:srgbClr val="00629B"/>
              </a:solidFill>
              <a:latin typeface="+mn-lt"/>
            </a:endParaRPr>
          </a:p>
        </p:txBody>
      </p:sp>
    </p:spTree>
    <p:extLst>
      <p:ext uri="{BB962C8B-B14F-4D97-AF65-F5344CB8AC3E}">
        <p14:creationId xmlns:p14="http://schemas.microsoft.com/office/powerpoint/2010/main" val="336654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Revenue </a:t>
            </a:r>
            <a:endParaRPr lang="en-CA" dirty="0"/>
          </a:p>
        </p:txBody>
      </p:sp>
    </p:spTree>
    <p:extLst>
      <p:ext uri="{BB962C8B-B14F-4D97-AF65-F5344CB8AC3E}">
        <p14:creationId xmlns:p14="http://schemas.microsoft.com/office/powerpoint/2010/main" val="193359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543368" y="1409048"/>
            <a:ext cx="5992945" cy="3081600"/>
          </a:xfrm>
        </p:spPr>
        <p:txBody>
          <a:bodyPr/>
          <a:lstStyle/>
          <a:p>
            <a:pPr marL="0" indent="0">
              <a:buNone/>
            </a:pPr>
            <a:endParaRPr lang="en-CA" dirty="0"/>
          </a:p>
          <a:p>
            <a:r>
              <a:rPr lang="en-CA" sz="1600" dirty="0"/>
              <a:t>First Nation should operate at a break-even </a:t>
            </a:r>
            <a:r>
              <a:rPr lang="en-CA" sz="1600" dirty="0" smtClean="0"/>
              <a:t>position                    (</a:t>
            </a:r>
            <a:r>
              <a:rPr lang="en-CA" sz="1600" dirty="0"/>
              <a:t>rent + band contribution + subsidy = expenses) </a:t>
            </a:r>
          </a:p>
          <a:p>
            <a:pPr marL="0" indent="0">
              <a:buNone/>
            </a:pPr>
            <a:endParaRPr lang="en-CA" sz="1600" dirty="0"/>
          </a:p>
          <a:p>
            <a:r>
              <a:rPr lang="en-CA" sz="1600" dirty="0"/>
              <a:t>Where rent-geared-to-income (RGI) is being used, auditor to confirm </a:t>
            </a:r>
            <a:r>
              <a:rPr lang="en-CA" sz="1600" dirty="0" smtClean="0"/>
              <a:t>the process </a:t>
            </a:r>
            <a:r>
              <a:rPr lang="en-CA" sz="1600" dirty="0"/>
              <a:t>was followed</a:t>
            </a:r>
          </a:p>
          <a:p>
            <a:endParaRPr lang="en-CA" sz="1600" dirty="0"/>
          </a:p>
          <a:p>
            <a:r>
              <a:rPr lang="en-CA" sz="1600" dirty="0"/>
              <a:t>Rental increases should be implemented</a:t>
            </a:r>
          </a:p>
          <a:p>
            <a:endParaRPr lang="en-CA" dirty="0"/>
          </a:p>
        </p:txBody>
      </p:sp>
      <p:sp>
        <p:nvSpPr>
          <p:cNvPr id="4" name="Title 3"/>
          <p:cNvSpPr>
            <a:spLocks noGrp="1"/>
          </p:cNvSpPr>
          <p:nvPr>
            <p:ph type="title"/>
          </p:nvPr>
        </p:nvSpPr>
        <p:spPr/>
        <p:txBody>
          <a:bodyPr/>
          <a:lstStyle/>
          <a:p>
            <a:r>
              <a:rPr lang="en-CA" dirty="0" smtClean="0"/>
              <a:t>Revenue: Pre-97 program requirements </a:t>
            </a:r>
            <a:endParaRPr lang="en-CA" dirty="0"/>
          </a:p>
        </p:txBody>
      </p:sp>
      <p:sp>
        <p:nvSpPr>
          <p:cNvPr id="5" name="Slide Number Placeholder 4"/>
          <p:cNvSpPr>
            <a:spLocks noGrp="1"/>
          </p:cNvSpPr>
          <p:nvPr>
            <p:ph type="sldNum" sz="quarter" idx="4"/>
          </p:nvPr>
        </p:nvSpPr>
        <p:spPr/>
        <p:txBody>
          <a:bodyPr/>
          <a:lstStyle/>
          <a:p>
            <a:fld id="{F5E4F7E7-D9B8-4E79-84B0-B1C726B6868C}" type="slidenum">
              <a:rPr lang="en-CA" smtClean="0"/>
              <a:pPr/>
              <a:t>4</a:t>
            </a:fld>
            <a:endParaRPr lang="en-CA" dirty="0"/>
          </a:p>
        </p:txBody>
      </p:sp>
      <p:pic>
        <p:nvPicPr>
          <p:cNvPr id="6" name="Content Placeholder 6" descr="067CMHC63Rama.jpg"/>
          <p:cNvPicPr>
            <a:picLocks noGrp="1" noChangeAspect="1"/>
          </p:cNvPicPr>
          <p:nvPr>
            <p:ph sz="half" idx="4294967295"/>
          </p:nvPr>
        </p:nvPicPr>
        <p:blipFill>
          <a:blip r:embed="rId3" cstate="print"/>
          <a:srcRect t="5890" b="8575"/>
          <a:stretch>
            <a:fillRect/>
          </a:stretch>
        </p:blipFill>
        <p:spPr>
          <a:xfrm>
            <a:off x="6536314" y="1699064"/>
            <a:ext cx="1949116" cy="2501567"/>
          </a:xfrm>
          <a:prstGeom prst="rect">
            <a:avLst/>
          </a:prstGeom>
        </p:spPr>
      </p:pic>
    </p:spTree>
    <p:extLst>
      <p:ext uri="{BB962C8B-B14F-4D97-AF65-F5344CB8AC3E}">
        <p14:creationId xmlns:p14="http://schemas.microsoft.com/office/powerpoint/2010/main" val="3102503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64440" y="1660358"/>
            <a:ext cx="3835370" cy="3080632"/>
          </a:xfrm>
        </p:spPr>
        <p:txBody>
          <a:bodyPr/>
          <a:lstStyle/>
          <a:p>
            <a:r>
              <a:rPr lang="en-CA" dirty="0"/>
              <a:t>Revenue sources: </a:t>
            </a:r>
          </a:p>
          <a:p>
            <a:pPr lvl="2"/>
            <a:r>
              <a:rPr lang="fr-CA" sz="1600" dirty="0" err="1"/>
              <a:t>Rental</a:t>
            </a:r>
            <a:r>
              <a:rPr lang="fr-CA" sz="1600" dirty="0"/>
              <a:t> revenue	</a:t>
            </a:r>
          </a:p>
          <a:p>
            <a:pPr lvl="2"/>
            <a:r>
              <a:rPr lang="en-CA" sz="1600" dirty="0"/>
              <a:t>Section 95 subsidy</a:t>
            </a:r>
          </a:p>
          <a:p>
            <a:pPr lvl="2"/>
            <a:r>
              <a:rPr lang="en-CA" sz="1600" dirty="0"/>
              <a:t>Interest income</a:t>
            </a:r>
          </a:p>
          <a:p>
            <a:pPr lvl="2"/>
            <a:r>
              <a:rPr lang="en-CA" sz="1600" dirty="0"/>
              <a:t>First Nation </a:t>
            </a:r>
            <a:r>
              <a:rPr lang="en-CA" sz="1600" dirty="0" smtClean="0"/>
              <a:t>contribution</a:t>
            </a:r>
          </a:p>
          <a:p>
            <a:pPr marL="571500" lvl="2" indent="0">
              <a:buNone/>
            </a:pPr>
            <a:endParaRPr lang="en-CA" sz="1600" dirty="0"/>
          </a:p>
          <a:p>
            <a:r>
              <a:rPr lang="en-CA" dirty="0" smtClean="0"/>
              <a:t>A revenue contribution must be made to projects in deficit.  </a:t>
            </a:r>
          </a:p>
          <a:p>
            <a:pPr marL="0" indent="0">
              <a:buNone/>
            </a:pPr>
            <a:endParaRPr lang="en-CA" dirty="0" smtClean="0"/>
          </a:p>
        </p:txBody>
      </p:sp>
      <p:sp>
        <p:nvSpPr>
          <p:cNvPr id="3" name="Title 2"/>
          <p:cNvSpPr>
            <a:spLocks noGrp="1"/>
          </p:cNvSpPr>
          <p:nvPr>
            <p:ph type="title"/>
          </p:nvPr>
        </p:nvSpPr>
        <p:spPr/>
        <p:txBody>
          <a:bodyPr/>
          <a:lstStyle/>
          <a:p>
            <a:r>
              <a:rPr lang="en-CA" dirty="0"/>
              <a:t>Revenue—Pre-97 Program</a:t>
            </a:r>
          </a:p>
        </p:txBody>
      </p:sp>
      <p:sp>
        <p:nvSpPr>
          <p:cNvPr id="4" name="Slide Number Placeholder 3"/>
          <p:cNvSpPr>
            <a:spLocks noGrp="1"/>
          </p:cNvSpPr>
          <p:nvPr>
            <p:ph type="sldNum" sz="quarter" idx="4"/>
          </p:nvPr>
        </p:nvSpPr>
        <p:spPr/>
        <p:txBody>
          <a:bodyPr/>
          <a:lstStyle/>
          <a:p>
            <a:fld id="{F5E4F7E7-D9B8-4E79-84B0-B1C726B6868C}" type="slidenum">
              <a:rPr lang="en-CA" smtClean="0"/>
              <a:pPr/>
              <a:t>5</a:t>
            </a:fld>
            <a:endParaRPr lang="en-CA" dirty="0"/>
          </a:p>
        </p:txBody>
      </p:sp>
      <p:sp>
        <p:nvSpPr>
          <p:cNvPr id="6" name="TextBox 5"/>
          <p:cNvSpPr txBox="1"/>
          <p:nvPr/>
        </p:nvSpPr>
        <p:spPr>
          <a:xfrm>
            <a:off x="4692315" y="1660358"/>
            <a:ext cx="3104148" cy="1815882"/>
          </a:xfrm>
          <a:prstGeom prst="rect">
            <a:avLst/>
          </a:prstGeom>
          <a:solidFill>
            <a:srgbClr val="336699"/>
          </a:solidFill>
          <a:ln w="57150">
            <a:noFill/>
          </a:ln>
        </p:spPr>
        <p:txBody>
          <a:bodyPr wrap="square" rtlCol="0">
            <a:spAutoFit/>
          </a:bodyPr>
          <a:lstStyle/>
          <a:p>
            <a:r>
              <a:rPr lang="en-CA" sz="1600" dirty="0" smtClean="0">
                <a:solidFill>
                  <a:schemeClr val="bg1"/>
                </a:solidFill>
                <a:latin typeface="+mn-lt"/>
              </a:rPr>
              <a:t>When </a:t>
            </a:r>
            <a:r>
              <a:rPr lang="en-CA" sz="1600" dirty="0">
                <a:solidFill>
                  <a:schemeClr val="bg1"/>
                </a:solidFill>
                <a:latin typeface="+mn-lt"/>
              </a:rPr>
              <a:t>expenses exceed revenues, and First Nations do not have sufficient revenues to cover future expenses, the project’s viability and the ability to maintain units at minimum level of health and safety are at risk. </a:t>
            </a:r>
          </a:p>
        </p:txBody>
      </p:sp>
    </p:spTree>
    <p:extLst>
      <p:ext uri="{BB962C8B-B14F-4D97-AF65-F5344CB8AC3E}">
        <p14:creationId xmlns:p14="http://schemas.microsoft.com/office/powerpoint/2010/main" val="39662949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Audited </a:t>
            </a:r>
            <a:r>
              <a:rPr lang="en-CA" dirty="0" smtClean="0"/>
              <a:t>Statement- Example (Pre-97)</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6</a:t>
            </a:fld>
            <a:endParaRPr lang="en-CA" dirty="0"/>
          </a:p>
        </p:txBody>
      </p:sp>
      <p:graphicFrame>
        <p:nvGraphicFramePr>
          <p:cNvPr id="8" name="Content Placeholder 7"/>
          <p:cNvGraphicFramePr>
            <a:graphicFrameLocks noGrp="1"/>
          </p:cNvGraphicFramePr>
          <p:nvPr>
            <p:ph idx="13"/>
            <p:extLst>
              <p:ext uri="{D42A27DB-BD31-4B8C-83A1-F6EECF244321}">
                <p14:modId xmlns:p14="http://schemas.microsoft.com/office/powerpoint/2010/main" val="3003570368"/>
              </p:ext>
            </p:extLst>
          </p:nvPr>
        </p:nvGraphicFramePr>
        <p:xfrm>
          <a:off x="712380" y="1051182"/>
          <a:ext cx="5039834" cy="4092575"/>
        </p:xfrm>
        <a:graphic>
          <a:graphicData uri="http://schemas.openxmlformats.org/drawingml/2006/table">
            <a:tbl>
              <a:tblPr firstRow="1" firstCol="1" bandRow="1">
                <a:tableStyleId>{74C1A8A3-306A-4EB7-A6B1-4F7E0EB9C5D6}</a:tableStyleId>
              </a:tblPr>
              <a:tblGrid>
                <a:gridCol w="2604978"/>
                <a:gridCol w="1063256"/>
                <a:gridCol w="1371600"/>
              </a:tblGrid>
              <a:tr h="133902">
                <a:tc>
                  <a:txBody>
                    <a:bodyPr/>
                    <a:lstStyle/>
                    <a:p>
                      <a:pPr>
                        <a:lnSpc>
                          <a:spcPct val="107000"/>
                        </a:lnSpc>
                        <a:spcAft>
                          <a:spcPts val="0"/>
                        </a:spcAft>
                      </a:pPr>
                      <a:r>
                        <a:rPr lang="en-CA" sz="1200" i="1" dirty="0">
                          <a:effectLst/>
                        </a:rPr>
                        <a:t>Revenues </a:t>
                      </a:r>
                      <a:endParaRPr lang="en-CA"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Example</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Corrected version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Rental revenue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50,000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50,000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CMHC Subsidy</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58,200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58,200</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Band Contribution </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16,815</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i="1" dirty="0">
                          <a:effectLst/>
                        </a:rPr>
                        <a:t>Total Revenue </a:t>
                      </a:r>
                      <a:endParaRPr lang="en-CA"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i="1" dirty="0">
                          <a:effectLst/>
                        </a:rPr>
                        <a:t>108,200</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i="1" dirty="0">
                          <a:effectLst/>
                        </a:rPr>
                        <a:t>125,015</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i="1" dirty="0">
                          <a:effectLst/>
                        </a:rPr>
                        <a:t>Expenses</a:t>
                      </a:r>
                      <a:endParaRPr lang="en-CA"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Administration</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6,540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6,540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Maintenance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12,400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12,400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Insurance</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7,875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7,875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Audit</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3,100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3,100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Mortgage interest</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62,884</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62,884</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Amortization</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15,716</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15,716</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Replacement Reserve Allocation </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15,000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15,000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0" dirty="0">
                          <a:effectLst/>
                        </a:rPr>
                        <a:t>Services </a:t>
                      </a:r>
                      <a:endParaRPr lang="en-CA"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dirty="0" smtClean="0">
                          <a:effectLst/>
                        </a:rPr>
                        <a:t>1,500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smtClean="0">
                          <a:effectLst/>
                        </a:rPr>
                        <a:t>1,500</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b="1" i="1" dirty="0">
                          <a:effectLst/>
                        </a:rPr>
                        <a:t>Total Expenses </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i="1" dirty="0">
                          <a:effectLst/>
                        </a:rPr>
                        <a:t> </a:t>
                      </a:r>
                      <a:r>
                        <a:rPr lang="en-CA" sz="1200" b="1" i="1" dirty="0" smtClean="0">
                          <a:effectLst/>
                        </a:rPr>
                        <a:t>125,015</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i="1" dirty="0" smtClean="0">
                          <a:effectLst/>
                        </a:rPr>
                        <a:t>125,015</a:t>
                      </a:r>
                      <a:endParaRPr lang="en-CA" sz="1200" b="1" i="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dirty="0">
                          <a:effectLst/>
                        </a:rPr>
                        <a:t>Current year surplus / (deficit)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r>
                        <a:rPr lang="en-CA" sz="1200" b="1" dirty="0" smtClean="0">
                          <a:solidFill>
                            <a:srgbClr val="FF0000"/>
                          </a:solidFill>
                          <a:effectLst/>
                        </a:rPr>
                        <a:t>-16,815</a:t>
                      </a:r>
                      <a:endParaRPr lang="en-CA"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dirty="0">
                          <a:effectLst/>
                        </a:rPr>
                        <a:t> </a:t>
                      </a:r>
                      <a:r>
                        <a:rPr lang="en-CA" sz="1200" b="1" dirty="0" smtClean="0">
                          <a:effectLst/>
                        </a:rPr>
                        <a:t>0</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a:effectLst/>
                        </a:rPr>
                        <a:t>Surplus / (Deficit) at beginning of year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dirty="0">
                          <a:effectLst/>
                        </a:rPr>
                        <a:t> </a:t>
                      </a:r>
                      <a:r>
                        <a:rPr lang="en-CA" sz="1200" b="1" dirty="0" smtClean="0">
                          <a:effectLst/>
                        </a:rPr>
                        <a:t>(64,218)</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dirty="0">
                          <a:effectLst/>
                        </a:rPr>
                        <a:t> </a:t>
                      </a:r>
                      <a:r>
                        <a:rPr lang="en-CA" sz="1200" b="1" dirty="0" smtClean="0">
                          <a:effectLst/>
                        </a:rPr>
                        <a:t>0</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a:effectLst/>
                        </a:rPr>
                        <a:t>Surplus / (Deficit) at end of year</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dirty="0">
                          <a:effectLst/>
                        </a:rPr>
                        <a:t> </a:t>
                      </a:r>
                      <a:r>
                        <a:rPr lang="en-CA" sz="1200" b="1" dirty="0" smtClean="0">
                          <a:effectLst/>
                        </a:rPr>
                        <a:t>(81,033)</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b="1" dirty="0">
                          <a:effectLst/>
                        </a:rPr>
                        <a:t> </a:t>
                      </a:r>
                      <a:r>
                        <a:rPr lang="en-CA" sz="1200" b="1" dirty="0" smtClean="0">
                          <a:effectLst/>
                        </a:rPr>
                        <a:t>0</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r h="133902">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a:effectLst/>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c>
                  <a:txBody>
                    <a:bodyPr/>
                    <a:lstStyle/>
                    <a:p>
                      <a:pPr>
                        <a:lnSpc>
                          <a:spcPct val="107000"/>
                        </a:lnSpc>
                        <a:spcAft>
                          <a:spcPts val="0"/>
                        </a:spcAft>
                      </a:pPr>
                      <a:r>
                        <a:rPr lang="en-CA" sz="1200" dirty="0">
                          <a:effectLst/>
                        </a:rPr>
                        <a:t> </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191" marR="51191" marT="0" marB="0"/>
                </a:tc>
              </a:tr>
            </a:tbl>
          </a:graphicData>
        </a:graphic>
      </p:graphicFrame>
      <p:sp>
        <p:nvSpPr>
          <p:cNvPr id="9" name="TextBox 8"/>
          <p:cNvSpPr txBox="1"/>
          <p:nvPr/>
        </p:nvSpPr>
        <p:spPr>
          <a:xfrm>
            <a:off x="6060558" y="1733107"/>
            <a:ext cx="1807535" cy="1600438"/>
          </a:xfrm>
          <a:prstGeom prst="rect">
            <a:avLst/>
          </a:prstGeom>
          <a:noFill/>
        </p:spPr>
        <p:txBody>
          <a:bodyPr wrap="square" rtlCol="0">
            <a:spAutoFit/>
          </a:bodyPr>
          <a:lstStyle/>
          <a:p>
            <a:r>
              <a:rPr lang="en-CA" sz="1400" dirty="0" smtClean="0">
                <a:latin typeface="+mn-lt"/>
              </a:rPr>
              <a:t>In this example, the Band Contribution was listed as an expense, when it is actually a source of revenue. It does not represent a deficit. </a:t>
            </a:r>
            <a:endParaRPr lang="en-CA" sz="1400" dirty="0">
              <a:latin typeface="+mn-lt"/>
            </a:endParaRPr>
          </a:p>
        </p:txBody>
      </p:sp>
    </p:spTree>
    <p:extLst>
      <p:ext uri="{BB962C8B-B14F-4D97-AF65-F5344CB8AC3E}">
        <p14:creationId xmlns:p14="http://schemas.microsoft.com/office/powerpoint/2010/main" val="38599356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45" y="354711"/>
            <a:ext cx="7188805" cy="817456"/>
          </a:xfrm>
        </p:spPr>
        <p:txBody>
          <a:bodyPr/>
          <a:lstStyle/>
          <a:p>
            <a:r>
              <a:rPr lang="en-CA" dirty="0"/>
              <a:t>Revenue—Post-96: Minimum Revenue Contribution</a:t>
            </a:r>
            <a:br>
              <a:rPr lang="en-CA" dirty="0"/>
            </a:br>
            <a:endParaRPr lang="en-CA" dirty="0"/>
          </a:p>
        </p:txBody>
      </p:sp>
      <p:sp>
        <p:nvSpPr>
          <p:cNvPr id="3" name="Slide Number Placeholder 2"/>
          <p:cNvSpPr>
            <a:spLocks noGrp="1"/>
          </p:cNvSpPr>
          <p:nvPr>
            <p:ph type="sldNum" sz="quarter" idx="4"/>
          </p:nvPr>
        </p:nvSpPr>
        <p:spPr/>
        <p:txBody>
          <a:bodyPr/>
          <a:lstStyle/>
          <a:p>
            <a:fld id="{F5E4F7E7-D9B8-4E79-84B0-B1C726B6868C}" type="slidenum">
              <a:rPr lang="en-CA" smtClean="0"/>
              <a:pPr/>
              <a:t>7</a:t>
            </a:fld>
            <a:endParaRPr lang="en-CA" dirty="0"/>
          </a:p>
        </p:txBody>
      </p:sp>
      <p:sp>
        <p:nvSpPr>
          <p:cNvPr id="4" name="Content Placeholder 3"/>
          <p:cNvSpPr>
            <a:spLocks noGrp="1"/>
          </p:cNvSpPr>
          <p:nvPr>
            <p:ph idx="14"/>
          </p:nvPr>
        </p:nvSpPr>
        <p:spPr>
          <a:xfrm>
            <a:off x="554930" y="1826637"/>
            <a:ext cx="7600529" cy="3316863"/>
          </a:xfrm>
        </p:spPr>
        <p:txBody>
          <a:bodyPr/>
          <a:lstStyle/>
          <a:p>
            <a:pPr>
              <a:buFontTx/>
              <a:buChar char="•"/>
            </a:pPr>
            <a:r>
              <a:rPr lang="en-CA" altLang="en-US" sz="1600" dirty="0" smtClean="0"/>
              <a:t>The Section </a:t>
            </a:r>
            <a:r>
              <a:rPr lang="en-CA" altLang="en-US" sz="1600" dirty="0"/>
              <a:t>95 operating agreement requires that the First Nation contribute a set amount annually, known as the minimum revenue contribution (MRC</a:t>
            </a:r>
            <a:r>
              <a:rPr lang="en-CA" altLang="en-US" sz="1600" dirty="0" smtClean="0"/>
              <a:t>)</a:t>
            </a:r>
          </a:p>
          <a:p>
            <a:pPr>
              <a:buFontTx/>
              <a:buChar char="•"/>
            </a:pPr>
            <a:endParaRPr lang="en-CA" altLang="en-US" sz="1600" dirty="0"/>
          </a:p>
          <a:p>
            <a:pPr>
              <a:buFontTx/>
              <a:buChar char="•"/>
            </a:pPr>
            <a:r>
              <a:rPr lang="en-CA" altLang="en-US" sz="1600" dirty="0"/>
              <a:t>This amount is identified and agreed to at the time the project is </a:t>
            </a:r>
            <a:r>
              <a:rPr lang="en-CA" altLang="en-US" sz="1600" dirty="0" smtClean="0"/>
              <a:t>committed</a:t>
            </a:r>
          </a:p>
          <a:p>
            <a:pPr>
              <a:buFontTx/>
              <a:buChar char="•"/>
            </a:pPr>
            <a:endParaRPr lang="en-CA" altLang="en-US" sz="1600" dirty="0"/>
          </a:p>
          <a:p>
            <a:pPr>
              <a:buFontTx/>
              <a:buChar char="•"/>
            </a:pPr>
            <a:r>
              <a:rPr lang="en-CA" altLang="en-US" sz="1600" dirty="0"/>
              <a:t>The agreement does not prescribe the source of the </a:t>
            </a:r>
            <a:r>
              <a:rPr lang="en-CA" altLang="en-US" sz="1600" dirty="0" smtClean="0"/>
              <a:t>revenue—it could come from an occupancy charge</a:t>
            </a:r>
            <a:r>
              <a:rPr lang="en-CA" altLang="en-US" sz="1600" dirty="0"/>
              <a:t>, </a:t>
            </a:r>
            <a:r>
              <a:rPr lang="en-CA" altLang="en-US" sz="1600" dirty="0" smtClean="0"/>
              <a:t>a First </a:t>
            </a:r>
            <a:r>
              <a:rPr lang="en-CA" altLang="en-US" sz="1600" dirty="0"/>
              <a:t>Nation contribution or </a:t>
            </a:r>
            <a:r>
              <a:rPr lang="en-CA" altLang="en-US" sz="1600" dirty="0" smtClean="0"/>
              <a:t>both.</a:t>
            </a:r>
            <a:endParaRPr lang="en-CA" altLang="en-US" sz="1600" dirty="0"/>
          </a:p>
          <a:p>
            <a:endParaRPr lang="en-CA" sz="1600" dirty="0"/>
          </a:p>
        </p:txBody>
      </p:sp>
    </p:spTree>
    <p:extLst>
      <p:ext uri="{BB962C8B-B14F-4D97-AF65-F5344CB8AC3E}">
        <p14:creationId xmlns:p14="http://schemas.microsoft.com/office/powerpoint/2010/main" val="2471968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21526" y="1658792"/>
            <a:ext cx="7831358" cy="3080632"/>
          </a:xfrm>
        </p:spPr>
        <p:txBody>
          <a:bodyPr/>
          <a:lstStyle/>
          <a:p>
            <a:pPr defTabSz="914400" eaLnBrk="0" fontAlgn="base" hangingPunct="0">
              <a:spcBef>
                <a:spcPct val="30000"/>
              </a:spcBef>
              <a:spcAft>
                <a:spcPct val="0"/>
              </a:spcAft>
              <a:defRPr/>
            </a:pPr>
            <a:r>
              <a:rPr lang="en-CA" sz="1600" dirty="0"/>
              <a:t>When the MRC is not being funded as per </a:t>
            </a:r>
            <a:r>
              <a:rPr lang="en-CA" sz="1600" dirty="0" smtClean="0"/>
              <a:t>the operating </a:t>
            </a:r>
            <a:r>
              <a:rPr lang="en-CA" sz="1600" dirty="0"/>
              <a:t>agreement, the impact is insufficient revenue to cover expenses. </a:t>
            </a:r>
            <a:r>
              <a:rPr lang="en-CA" sz="1600" dirty="0" smtClean="0"/>
              <a:t>This </a:t>
            </a:r>
            <a:r>
              <a:rPr lang="en-CA" sz="1600" dirty="0"/>
              <a:t>threatens project viability and the ability to maintain a project at a minimum level of health and safety</a:t>
            </a:r>
            <a:r>
              <a:rPr lang="en-CA" sz="1600" dirty="0" smtClean="0"/>
              <a:t>.</a:t>
            </a:r>
          </a:p>
          <a:p>
            <a:pPr defTabSz="914400" eaLnBrk="0" fontAlgn="base" hangingPunct="0">
              <a:spcBef>
                <a:spcPct val="30000"/>
              </a:spcBef>
              <a:spcAft>
                <a:spcPct val="0"/>
              </a:spcAft>
              <a:defRPr/>
            </a:pPr>
            <a:endParaRPr lang="en-CA" sz="1600" dirty="0"/>
          </a:p>
          <a:p>
            <a:pPr defTabSz="914400" eaLnBrk="0" fontAlgn="base" hangingPunct="0">
              <a:spcBef>
                <a:spcPct val="30000"/>
              </a:spcBef>
              <a:spcAft>
                <a:spcPct val="0"/>
              </a:spcAft>
              <a:defRPr/>
            </a:pPr>
            <a:r>
              <a:rPr lang="en-CA" sz="1600" dirty="0" smtClean="0"/>
              <a:t>When expenses exceed revenue and are being paid by the band, this must be recorded as a revenue contribution, and not as a liability (loan). Otherwise, statements will reflect an ongoing deficit. </a:t>
            </a:r>
          </a:p>
          <a:p>
            <a:pPr defTabSz="914400" eaLnBrk="0" fontAlgn="base" hangingPunct="0">
              <a:spcBef>
                <a:spcPct val="30000"/>
              </a:spcBef>
              <a:spcAft>
                <a:spcPct val="0"/>
              </a:spcAft>
              <a:defRPr/>
            </a:pPr>
            <a:endParaRPr lang="en-CA" sz="1600" dirty="0" smtClean="0"/>
          </a:p>
          <a:p>
            <a:pPr defTabSz="914400" eaLnBrk="0" fontAlgn="base" hangingPunct="0">
              <a:spcBef>
                <a:spcPct val="30000"/>
              </a:spcBef>
              <a:spcAft>
                <a:spcPct val="0"/>
              </a:spcAft>
              <a:defRPr/>
            </a:pPr>
            <a:r>
              <a:rPr lang="en-CA" sz="1600" dirty="0" smtClean="0"/>
              <a:t>Tip</a:t>
            </a:r>
            <a:r>
              <a:rPr lang="en-CA" sz="1600" dirty="0"/>
              <a:t>: When reviewing your draft audit, ensure rental revenue and other revenue equals MRC. If not,  ensure a band contribution is recorded.</a:t>
            </a:r>
          </a:p>
          <a:p>
            <a:pPr marL="457200" indent="-457200" defTabSz="914400" eaLnBrk="0" fontAlgn="base" hangingPunct="0">
              <a:spcBef>
                <a:spcPct val="30000"/>
              </a:spcBef>
              <a:spcAft>
                <a:spcPct val="0"/>
              </a:spcAft>
              <a:buFont typeface="+mj-lt"/>
              <a:buAutoNum type="arabicPeriod"/>
              <a:defRPr/>
            </a:pPr>
            <a:endParaRPr lang="en-CA" dirty="0"/>
          </a:p>
          <a:p>
            <a:endParaRPr lang="en-CA" dirty="0"/>
          </a:p>
          <a:p>
            <a:endParaRPr lang="en-CA" dirty="0"/>
          </a:p>
        </p:txBody>
      </p:sp>
      <p:sp>
        <p:nvSpPr>
          <p:cNvPr id="3" name="Title 2"/>
          <p:cNvSpPr>
            <a:spLocks noGrp="1"/>
          </p:cNvSpPr>
          <p:nvPr>
            <p:ph type="title"/>
          </p:nvPr>
        </p:nvSpPr>
        <p:spPr>
          <a:xfrm>
            <a:off x="334424" y="314371"/>
            <a:ext cx="7188805" cy="817456"/>
          </a:xfrm>
        </p:spPr>
        <p:txBody>
          <a:bodyPr/>
          <a:lstStyle/>
          <a:p>
            <a:r>
              <a:rPr lang="en-CA" dirty="0" smtClean="0"/>
              <a:t>Importance of the Minimum Revenue Contribution </a:t>
            </a:r>
            <a:endParaRPr lang="en-CA" dirty="0"/>
          </a:p>
        </p:txBody>
      </p:sp>
      <p:sp>
        <p:nvSpPr>
          <p:cNvPr id="4" name="Slide Number Placeholder 3"/>
          <p:cNvSpPr>
            <a:spLocks noGrp="1"/>
          </p:cNvSpPr>
          <p:nvPr>
            <p:ph type="sldNum" sz="quarter" idx="4"/>
          </p:nvPr>
        </p:nvSpPr>
        <p:spPr/>
        <p:txBody>
          <a:bodyPr/>
          <a:lstStyle/>
          <a:p>
            <a:fld id="{F5E4F7E7-D9B8-4E79-84B0-B1C726B6868C}" type="slidenum">
              <a:rPr lang="en-CA" smtClean="0"/>
              <a:pPr/>
              <a:t>8</a:t>
            </a:fld>
            <a:endParaRPr lang="en-CA" dirty="0"/>
          </a:p>
        </p:txBody>
      </p:sp>
    </p:spTree>
    <p:extLst>
      <p:ext uri="{BB962C8B-B14F-4D97-AF65-F5344CB8AC3E}">
        <p14:creationId xmlns:p14="http://schemas.microsoft.com/office/powerpoint/2010/main" val="282491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3"/>
            <p:extLst>
              <p:ext uri="{D42A27DB-BD31-4B8C-83A1-F6EECF244321}">
                <p14:modId xmlns:p14="http://schemas.microsoft.com/office/powerpoint/2010/main" val="2319368117"/>
              </p:ext>
            </p:extLst>
          </p:nvPr>
        </p:nvGraphicFramePr>
        <p:xfrm>
          <a:off x="579438" y="1392865"/>
          <a:ext cx="8329612" cy="321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CA" dirty="0"/>
              <a:t>Reasons why the MRC is not funded / underfunded </a:t>
            </a:r>
          </a:p>
        </p:txBody>
      </p:sp>
      <p:sp>
        <p:nvSpPr>
          <p:cNvPr id="4" name="Slide Number Placeholder 3"/>
          <p:cNvSpPr>
            <a:spLocks noGrp="1"/>
          </p:cNvSpPr>
          <p:nvPr>
            <p:ph type="sldNum" sz="quarter" idx="4"/>
          </p:nvPr>
        </p:nvSpPr>
        <p:spPr/>
        <p:txBody>
          <a:bodyPr/>
          <a:lstStyle/>
          <a:p>
            <a:fld id="{F5E4F7E7-D9B8-4E79-84B0-B1C726B6868C}" type="slidenum">
              <a:rPr lang="en-CA" smtClean="0"/>
              <a:pPr/>
              <a:t>9</a:t>
            </a:fld>
            <a:endParaRPr lang="en-CA" dirty="0"/>
          </a:p>
        </p:txBody>
      </p:sp>
    </p:spTree>
    <p:extLst>
      <p:ext uri="{BB962C8B-B14F-4D97-AF65-F5344CB8AC3E}">
        <p14:creationId xmlns:p14="http://schemas.microsoft.com/office/powerpoint/2010/main" val="69271523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126&quot;&gt;&lt;property id=&quot;20148&quot; value=&quot;5&quot;/&gt;&lt;property id=&quot;20300&quot; value=&quot;Slide 2&quot;/&gt;&lt;property id=&quot;20307&quot; value=&quot;269&quot;/&gt;&lt;/object&gt;&lt;object type=&quot;3&quot; unique_id=&quot;10127&quot;&gt;&lt;property id=&quot;20148&quot; value=&quot;5&quot;/&gt;&lt;property id=&quot;20300&quot; value=&quot;Slide 3&quot;/&gt;&lt;property id=&quot;20307&quot; value=&quot;265&quot;/&gt;&lt;/object&gt;&lt;object type=&quot;3&quot; unique_id=&quot;10128&quot;&gt;&lt;property id=&quot;20148&quot; value=&quot;5&quot;/&gt;&lt;property id=&quot;20300&quot; value=&quot;Slide 4&quot;/&gt;&lt;property id=&quot;20307&quot; value=&quot;279&quot;/&gt;&lt;/object&gt;&lt;object type=&quot;3&quot; unique_id=&quot;10129&quot;&gt;&lt;property id=&quot;20148&quot; value=&quot;5&quot;/&gt;&lt;property id=&quot;20300&quot; value=&quot;Slide 5 - &amp;quot;Click to Add Title&amp;quot;&quot;/&gt;&lt;property id=&quot;20307&quot; value=&quot;287&quot;/&gt;&lt;/object&gt;&lt;object type=&quot;3&quot; unique_id=&quot;10130&quot;&gt;&lt;property id=&quot;20148&quot; value=&quot;5&quot;/&gt;&lt;property id=&quot;20300&quot; value=&quot;Slide 6 - &amp;quot;Click to Add Title&amp;quot;&quot;/&gt;&lt;property id=&quot;20307&quot; value=&quot;288&quot;/&gt;&lt;/object&gt;&lt;object type=&quot;3&quot; unique_id=&quot;10131&quot;&gt;&lt;property id=&quot;20148&quot; value=&quot;5&quot;/&gt;&lt;property id=&quot;20300&quot; value=&quot;Slide 7 - &amp;quot;Click to Add Title&amp;quot;&quot;/&gt;&lt;property id=&quot;20307&quot; value=&quot;271&quot;/&gt;&lt;/object&gt;&lt;object type=&quot;3&quot; unique_id=&quot;10132&quot;&gt;&lt;property id=&quot;20148&quot; value=&quot;5&quot;/&gt;&lt;property id=&quot;20300&quot; value=&quot;Slide 8&quot;/&gt;&lt;property id=&quot;20307&quot; value=&quot;283&quot;/&gt;&lt;/object&gt;&lt;object type=&quot;3&quot; unique_id=&quot;10154&quot;&gt;&lt;property id=&quot;20148&quot; value=&quot;5&quot;/&gt;&lt;property id=&quot;20300&quot; value=&quot;Slide 1&quot;/&gt;&lt;property id=&quot;20307&quot; value=&quot;290&quot;/&gt;&lt;/object&gt;&lt;/object&gt;&lt;object type=&quot;8&quot; unique_id=&quot;10008&quot;&gt;&lt;/object&gt;&lt;/object&gt;&lt;/database&gt;"/>
  <p:tag name="SECTOMILLISECCONVERTED" val="1"/>
</p:tagLst>
</file>

<file path=ppt/theme/theme1.xml><?xml version="1.0" encoding="utf-8"?>
<a:theme xmlns:a="http://schemas.openxmlformats.org/drawingml/2006/main" name="CorpPPT_Template_16X9_EN">
  <a:themeElements>
    <a:clrScheme name="First_Nations_Colours_2016">
      <a:dk1>
        <a:srgbClr val="000000"/>
      </a:dk1>
      <a:lt1>
        <a:srgbClr val="FFFFFF"/>
      </a:lt1>
      <a:dk2>
        <a:srgbClr val="776E64"/>
      </a:dk2>
      <a:lt2>
        <a:srgbClr val="DA291C"/>
      </a:lt2>
      <a:accent1>
        <a:srgbClr val="FFD100"/>
      </a:accent1>
      <a:accent2>
        <a:srgbClr val="ED8B00"/>
      </a:accent2>
      <a:accent3>
        <a:srgbClr val="84BD00"/>
      </a:accent3>
      <a:accent4>
        <a:srgbClr val="006272"/>
      </a:accent4>
      <a:accent5>
        <a:srgbClr val="00629B"/>
      </a:accent5>
      <a:accent6>
        <a:srgbClr val="3C1053"/>
      </a:accent6>
      <a:hlink>
        <a:srgbClr val="0000FF"/>
      </a:hlink>
      <a:folHlink>
        <a:srgbClr val="67823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orpPPT_Template_16X9_EN" id="{F66A7ABF-4B52-40FD-8B4D-6AD6C7E57B62}" vid="{F0DF7E6C-0530-4720-B104-E6B5BFB8B5D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CorpPPT_Template_16X9_EN.potx</Template>
  <TotalTime>1185</TotalTime>
  <Words>2604</Words>
  <Application>Microsoft Office PowerPoint</Application>
  <PresentationFormat>On-screen Show (16:9)</PresentationFormat>
  <Paragraphs>386</Paragraphs>
  <Slides>26</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Gill Sans</vt:lpstr>
      <vt:lpstr>Times New Roman</vt:lpstr>
      <vt:lpstr>CorpPPT_Template_16X9_EN</vt:lpstr>
      <vt:lpstr>PowerPoint Presentation</vt:lpstr>
      <vt:lpstr>Reporting Requirements: Revenue, Expenses, Operating Reserve and Replacement Reserve </vt:lpstr>
      <vt:lpstr>Revenue </vt:lpstr>
      <vt:lpstr>Revenue: Pre-97 program requirements </vt:lpstr>
      <vt:lpstr>Revenue—Pre-97 Program</vt:lpstr>
      <vt:lpstr>Audited Statement- Example (Pre-97)</vt:lpstr>
      <vt:lpstr>Revenue—Post-96: Minimum Revenue Contribution </vt:lpstr>
      <vt:lpstr>Importance of the Minimum Revenue Contribution </vt:lpstr>
      <vt:lpstr>Reasons why the MRC is not funded / underfunded </vt:lpstr>
      <vt:lpstr>Audited Statement- Example (Post 96) </vt:lpstr>
      <vt:lpstr>Expenses</vt:lpstr>
      <vt:lpstr>Expenses </vt:lpstr>
      <vt:lpstr>Bad debts</vt:lpstr>
      <vt:lpstr>Operating Reserve Fund (post 96) </vt:lpstr>
      <vt:lpstr>Operating Reserve Fund  - Post-96 Program </vt:lpstr>
      <vt:lpstr>Impact of Unfunded Operating Reserve</vt:lpstr>
      <vt:lpstr>Audited Statements - Operating Reserve</vt:lpstr>
      <vt:lpstr>Replacement Reserve Fund </vt:lpstr>
      <vt:lpstr>Replacement Reserve Fund </vt:lpstr>
      <vt:lpstr>Impact of Unfunded or Underfunded Replacement Reserves </vt:lpstr>
      <vt:lpstr>PowerPoint Presentation</vt:lpstr>
      <vt:lpstr>Financial Reporting Process </vt:lpstr>
      <vt:lpstr>The Audit Package</vt:lpstr>
      <vt:lpstr>Here’s Help with your Financial Statement guides </vt:lpstr>
      <vt:lpstr>What to include in the Audit Package</vt:lpstr>
      <vt:lpstr>PowerPoint Presentation</vt:lpstr>
    </vt:vector>
  </TitlesOfParts>
  <Company>CMHC-SCHL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CMHC</dc:creator>
  <cp:lastModifiedBy>Julie Cohen</cp:lastModifiedBy>
  <cp:revision>89</cp:revision>
  <cp:lastPrinted>2018-05-09T19:22:29Z</cp:lastPrinted>
  <dcterms:created xsi:type="dcterms:W3CDTF">2016-08-12T21:17:59Z</dcterms:created>
  <dcterms:modified xsi:type="dcterms:W3CDTF">2018-08-20T13:33:10Z</dcterms:modified>
</cp:coreProperties>
</file>