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583" r:id="rId5"/>
    <p:sldId id="269" r:id="rId6"/>
    <p:sldId id="571" r:id="rId7"/>
    <p:sldId id="576" r:id="rId8"/>
    <p:sldId id="573" r:id="rId9"/>
    <p:sldId id="575" r:id="rId10"/>
    <p:sldId id="581" r:id="rId11"/>
    <p:sldId id="260" r:id="rId12"/>
    <p:sldId id="579" r:id="rId13"/>
    <p:sldId id="580" r:id="rId14"/>
    <p:sldId id="268" r:id="rId15"/>
    <p:sldId id="577" r:id="rId16"/>
    <p:sldId id="582" r:id="rId17"/>
    <p:sldId id="259" r:id="rId18"/>
    <p:sldId id="267" r:id="rId19"/>
    <p:sldId id="584" r:id="rId20"/>
    <p:sldId id="262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C2E"/>
    <a:srgbClr val="F67E2C"/>
    <a:srgbClr val="FAE1E5"/>
    <a:srgbClr val="FFF0E8"/>
    <a:srgbClr val="4F3A35"/>
    <a:srgbClr val="91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4ED18D-5EBD-4014-BED6-9CB3FFBCB691}" v="123" dt="2023-11-20T20:37:36.330"/>
    <p1510:client id="{C4FEF234-3321-447F-9284-0A784EBBC670}" v="124" dt="2023-11-21T13:53:27.314"/>
    <p1510:client id="{FB0FF2B1-2FA4-4012-B2CC-06B6270CAC97}" v="1" dt="2023-11-20T20:25:49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4C127-4418-4590-A349-636781EB6253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3D3D5-3B00-4688-9418-CAF05C950E1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538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FB1BD-FB1F-C670-D3FD-DB06C7D0B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D25EBD-F2E3-3E0C-F7EF-81940986B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5B3FA2-FE2A-6875-7A5F-0A88900F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F1EB5-8EB3-4168-93A7-BD8E2471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B2CB54-8C36-3D4D-F07E-47475D00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150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B0440C-E102-64BC-AD02-FCDAA071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48FD8C-F3A0-3E2E-0996-8E367DE22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536E98-61F6-F632-66C9-D3D453A2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291CB-B09E-186C-31A9-1843A271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3FB8A2-B45E-78A4-94A4-336EB379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360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C734F7-E3D6-39FC-A53C-EA6F445D5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3BB6E2-72C4-5515-CBB0-513587143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D8A503-6A02-F12F-6921-67D5EB92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F56F8D-F4CA-BDE7-63C8-233120CCA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75B62A-6186-E7F0-B9B3-431D4819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2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C4F49-3451-55C3-339A-492D521C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3E3F10-56E2-818D-4216-606623337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A3C83C-4C82-31B4-9F5E-0FC88D7B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3B4CE0-3B12-9D5F-75D3-48D82B679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8EA234-7EE6-5D6D-F84E-947CA1ED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85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3D2B7-C3F4-22AF-3A3C-A2005C97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051AE-D35A-45A4-2CC5-877F1E1AB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87F6DB-DD8A-F05C-5466-72CB489F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E5DACC-10FE-8837-EEC6-F01CB981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36152C-31D2-A49A-96A1-9AC8D824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83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5AA2D-8B60-7F30-A8D5-67ED13F3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0BFDCC-9C2C-4DF7-4812-8ABC6949C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98AEDE-BCDB-2476-CA25-2645798B8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AC8406-6B74-BF8E-C09F-4995F9A6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89716A-AC74-0CEA-13BD-87A5BB9E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6F7833-7E1F-3BAD-D58B-8CD29618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945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36058-BA77-7F28-0496-7E9A2737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32EBB6-0651-545F-D8FB-598CA18E6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8C5F11-73A6-06CF-4286-9A296CEA0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813573-8FCA-7FC4-C3B8-479418B38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6DE2575-DC8D-690C-009B-AD7CAC4CD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1423614-A1A1-B231-6CA2-94CACDA4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0634FF-A2AA-6397-BEF8-39609B34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C14743-647A-AA0F-1CA9-7BF8DAB8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081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EBCEFD-BC83-355C-AE23-169C80BC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2A6B81-AAF3-BCCE-1C51-F8459AB7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4B5EC0-D592-CDE0-73B2-7E059A06A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10EBC0-D533-7F8C-49A0-2B18E98A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103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149867-CBCC-0AEE-2477-18062761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9ED007-6D17-1CB6-1719-BE9AD2C8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74CFDF-0016-7822-7927-2B206DC6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272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A83A3-94FF-6D6A-9FC8-AFC76EBC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C023EA-7708-8742-034B-D6485778A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99219A-E2B1-1DA7-9A3B-D5D4B6E8A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959D1F-C8F6-126D-A59E-5D6A25F0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B750D7-4F13-98BD-4D92-1C84FA33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A38813-E696-6815-6E58-6C923C9E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831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A636D-921E-F97E-6D99-A26F90D7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FF9E1A-9701-0A3E-DF7C-19A30DEE8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9A56D8-4E1F-0678-67BD-1851FD13C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6D166D-A525-8C02-F9AB-E1DD1968C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82ACD8-BC9F-45C4-1ADF-8FA1C2D6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322441-9930-3FD1-3CAD-B5944EB2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234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2D662C-1079-C908-692E-B7F58D1A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C536C8-7104-B1A1-AC4D-C7967F6E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313324-BA15-D37B-12C4-93604D01C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F4A1E-594A-ABE5-067F-AB9377B2A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E524B5-3A21-9254-041C-AF05B4777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C7A0-9E6D-411C-BA1C-BBCD88B17C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863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freepngimg.com/png/18132-construction-building-png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anikaso.com/en/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fenêtre, ciel&#10;&#10;Description générée automatiquement">
            <a:extLst>
              <a:ext uri="{FF2B5EF4-FFF2-40B4-BE49-F238E27FC236}">
                <a16:creationId xmlns:a16="http://schemas.microsoft.com/office/drawing/2014/main" id="{68B79EF3-0D9B-154A-365D-726A27887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254DB1-0E7C-BAA0-12FB-D79B8952B713}"/>
              </a:ext>
            </a:extLst>
          </p:cNvPr>
          <p:cNvSpPr txBox="1"/>
          <p:nvPr/>
        </p:nvSpPr>
        <p:spPr>
          <a:xfrm>
            <a:off x="3354245" y="3529443"/>
            <a:ext cx="4930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4D666C-D440-7D78-665F-0D56813D05F2}"/>
              </a:ext>
            </a:extLst>
          </p:cNvPr>
          <p:cNvSpPr txBox="1"/>
          <p:nvPr/>
        </p:nvSpPr>
        <p:spPr>
          <a:xfrm>
            <a:off x="2711314" y="3577068"/>
            <a:ext cx="676937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200" b="1" i="1" err="1">
                <a:solidFill>
                  <a:srgbClr val="4F3A35"/>
                </a:solidFill>
              </a:rPr>
              <a:t>Regional</a:t>
            </a:r>
            <a:r>
              <a:rPr lang="fr-CA" sz="3200" b="1" i="1">
                <a:solidFill>
                  <a:srgbClr val="4F3A35"/>
                </a:solidFill>
              </a:rPr>
              <a:t> Housing Meeting</a:t>
            </a:r>
            <a:br>
              <a:rPr lang="fr-CA" sz="2400" b="1" i="1">
                <a:solidFill>
                  <a:srgbClr val="4F3A35"/>
                </a:solidFill>
              </a:rPr>
            </a:br>
            <a:br>
              <a:rPr lang="fr-CA" sz="2400" b="1" i="1">
                <a:solidFill>
                  <a:srgbClr val="4F3A35"/>
                </a:solidFill>
              </a:rPr>
            </a:br>
            <a:r>
              <a:rPr lang="fr-CA" sz="2400" b="1" i="1" err="1">
                <a:solidFill>
                  <a:srgbClr val="4F3A35"/>
                </a:solidFill>
              </a:rPr>
              <a:t>November</a:t>
            </a:r>
            <a:r>
              <a:rPr lang="fr-CA" sz="2400" b="1" i="1">
                <a:solidFill>
                  <a:srgbClr val="4F3A35"/>
                </a:solidFill>
              </a:rPr>
              <a:t> 21st, 2023</a:t>
            </a:r>
            <a:endParaRPr lang="fr-CA" sz="2400" b="1" i="1">
              <a:solidFill>
                <a:srgbClr val="4F3A35"/>
              </a:solidFill>
              <a:cs typeface="Calibri"/>
            </a:endParaRPr>
          </a:p>
        </p:txBody>
      </p:sp>
      <p:pic>
        <p:nvPicPr>
          <p:cNvPr id="6" name="Image 5" descr="Une image contenant Police, logo, symbole, cercle&#10;&#10;Description générée automatiquement">
            <a:extLst>
              <a:ext uri="{FF2B5EF4-FFF2-40B4-BE49-F238E27FC236}">
                <a16:creationId xmlns:a16="http://schemas.microsoft.com/office/drawing/2014/main" id="{46C5AE2A-B7F9-5F10-6485-6898441DF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96" y="628643"/>
            <a:ext cx="6318829" cy="2699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7C6755-417D-FDC0-753D-E088FC826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27"/>
            <a:ext cx="12192000" cy="317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78352A-45D3-F6BA-1E97-AB2DCF5A8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423BA6-1C6A-3730-6F77-86D17B093F8B}"/>
              </a:ext>
            </a:extLst>
          </p:cNvPr>
          <p:cNvSpPr txBox="1"/>
          <p:nvPr/>
        </p:nvSpPr>
        <p:spPr>
          <a:xfrm>
            <a:off x="6765641" y="5611936"/>
            <a:ext cx="223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i="1"/>
              <a:t>A </a:t>
            </a:r>
            <a:r>
              <a:rPr lang="fr-CA" sz="1600" i="1" err="1"/>
              <a:t>project</a:t>
            </a:r>
            <a:r>
              <a:rPr lang="fr-CA" sz="1600" i="1"/>
              <a:t> </a:t>
            </a:r>
            <a:r>
              <a:rPr lang="fr-CA" sz="1600" i="1" err="1"/>
              <a:t>developed</a:t>
            </a:r>
            <a:r>
              <a:rPr lang="fr-CA" sz="1600" i="1"/>
              <a:t> by</a:t>
            </a:r>
          </a:p>
        </p:txBody>
      </p:sp>
      <p:pic>
        <p:nvPicPr>
          <p:cNvPr id="4" name="Image 3" descr="Une image contenant clipart, Graphique, illustration, dessin&#10;&#10;Description générée automatiquement">
            <a:extLst>
              <a:ext uri="{FF2B5EF4-FFF2-40B4-BE49-F238E27FC236}">
                <a16:creationId xmlns:a16="http://schemas.microsoft.com/office/drawing/2014/main" id="{D7B21760-A4D8-41B2-6373-6658AD40A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57" y="5209749"/>
            <a:ext cx="2279854" cy="10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0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496C30-6F00-953B-87A6-3F4ED179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717947"/>
            <a:ext cx="4368602" cy="522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Understanding credit</a:t>
            </a:r>
            <a:endParaRPr lang="fr-FR">
              <a:ea typeface="+mn-ea"/>
              <a:cs typeface="+mn-cs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E9238-8217-22C1-8FE4-63DF3951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5864446" cy="26663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>
                <a:solidFill>
                  <a:srgbClr val="4F3A35"/>
                </a:solidFill>
              </a:rPr>
              <a:t>Workshop objectives:</a:t>
            </a:r>
            <a:br>
              <a:rPr lang="en-US" sz="2000" b="1">
                <a:cs typeface="Calibri"/>
              </a:rPr>
            </a:b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Understanding how a credit rating works 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Building or correcting a credit score</a:t>
            </a: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Have power over the credit score</a:t>
            </a:r>
            <a:endParaRPr lang="en-US" sz="2000">
              <a:solidFill>
                <a:srgbClr val="4F3A35"/>
              </a:solidFill>
              <a:cs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FD4E5C-F2CB-317B-ED0D-627846B0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9BCBB-354E-0730-6634-97E4DA3E3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8" name="Espace réservé pour une image  5">
            <a:extLst>
              <a:ext uri="{FF2B5EF4-FFF2-40B4-BE49-F238E27FC236}">
                <a16:creationId xmlns:a16="http://schemas.microsoft.com/office/drawing/2014/main" id="{DE0CB3C1-1122-8B59-6CA6-E79324E5E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r="1" b="16581"/>
          <a:stretch/>
        </p:blipFill>
        <p:spPr>
          <a:xfrm>
            <a:off x="6507645" y="681017"/>
            <a:ext cx="5530111" cy="5495925"/>
          </a:xfrm>
          <a:prstGeom prst="rect">
            <a:avLst/>
          </a:prstGeom>
        </p:spPr>
      </p:pic>
      <p:pic>
        <p:nvPicPr>
          <p:cNvPr id="7" name="Espace réservé pour une image  6" descr="Une image contenant texte, mur, tableau blanc, capture d’écran&#10;&#10;Description générée automatiquement">
            <a:extLst>
              <a:ext uri="{FF2B5EF4-FFF2-40B4-BE49-F238E27FC236}">
                <a16:creationId xmlns:a16="http://schemas.microsoft.com/office/drawing/2014/main" id="{1973AFEB-9C81-5B9E-F058-6A365E3274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r="-1" b="12612"/>
          <a:stretch/>
        </p:blipFill>
        <p:spPr>
          <a:xfrm>
            <a:off x="6507861" y="653753"/>
            <a:ext cx="5573268" cy="55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5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BDCDC7-EE1C-866F-5633-10DCF1E5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56" y="775529"/>
            <a:ext cx="5484353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40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Home building process</a:t>
            </a:r>
            <a:br>
              <a:rPr lang="fr-CA" sz="4400" b="1">
                <a:solidFill>
                  <a:srgbClr val="4F3A35"/>
                </a:solidFill>
              </a:rPr>
            </a:br>
            <a:endParaRPr lang="en-US" sz="4200"/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96460-7E31-173C-B525-E3D64FAB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756" y="3190399"/>
            <a:ext cx="525225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>
              <a:spcAft>
                <a:spcPts val="600"/>
              </a:spcAft>
            </a:pPr>
            <a:r>
              <a:rPr lang="en-US" sz="2000" b="1">
                <a:solidFill>
                  <a:srgbClr val="4F3A35"/>
                </a:solidFill>
              </a:rPr>
              <a:t>Workshop objectives:</a:t>
            </a:r>
          </a:p>
          <a:p>
            <a:pPr marL="0" lvl="1">
              <a:spcAft>
                <a:spcPts val="600"/>
              </a:spcAft>
            </a:pPr>
            <a:endParaRPr lang="en-US" sz="1100" b="1">
              <a:solidFill>
                <a:srgbClr val="4F3A35"/>
              </a:solidFill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Introducing the main steps to building your own home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Participants have a clear picture of their next step in the realization of their project</a:t>
            </a:r>
            <a:endParaRPr lang="en-US" sz="2000">
              <a:solidFill>
                <a:srgbClr val="4F3A35"/>
              </a:solidFill>
              <a:cs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7C19E4-0486-159D-0AE2-A5EAF02C0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7" name="Espace réservé pour une image  5" descr="Une image contenant fenêtre, bâtiment, maison, architecture&#10;&#10;Description générée automatiquement">
            <a:extLst>
              <a:ext uri="{FF2B5EF4-FFF2-40B4-BE49-F238E27FC236}">
                <a16:creationId xmlns:a16="http://schemas.microsoft.com/office/drawing/2014/main" id="{381E0B97-498F-3F10-378E-ADCDB6F670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998" r="2998"/>
          <a:stretch>
            <a:fillRect/>
          </a:stretch>
        </p:blipFill>
        <p:spPr>
          <a:xfrm>
            <a:off x="6922023" y="1540902"/>
            <a:ext cx="4763247" cy="37736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83D752-5CD0-D2D8-029E-389125C2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16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BDCDC7-EE1C-866F-5633-10DCF1E5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78" y="1047218"/>
            <a:ext cx="5374827" cy="11958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Raising awareness of financial exploitation (seniors)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96460-7E31-173C-B525-E3D64FAB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489434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solidFill>
                  <a:srgbClr val="4F3A35"/>
                </a:solidFill>
                <a:cs typeface="Calibri"/>
              </a:rPr>
              <a:t>Workshop objectives:</a:t>
            </a:r>
          </a:p>
          <a:p>
            <a:endParaRPr lang="en-US" sz="11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  <a:cs typeface="Calibri"/>
              </a:rPr>
              <a:t>Understanding financial exploitation</a:t>
            </a: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Recognizing warning signals</a:t>
            </a: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Know how to prevent it</a:t>
            </a:r>
          </a:p>
        </p:txBody>
      </p:sp>
      <p:pic>
        <p:nvPicPr>
          <p:cNvPr id="6" name="Espace réservé pour une image  5" descr="Se tenir la main">
            <a:extLst>
              <a:ext uri="{FF2B5EF4-FFF2-40B4-BE49-F238E27FC236}">
                <a16:creationId xmlns:a16="http://schemas.microsoft.com/office/drawing/2014/main" id="{8650BF78-A41E-3915-EE86-41A13699C4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r="27913" b="-2"/>
          <a:stretch/>
        </p:blipFill>
        <p:spPr>
          <a:xfrm>
            <a:off x="6657572" y="832097"/>
            <a:ext cx="5216230" cy="51954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7C19E4-0486-159D-0AE2-A5EAF02C0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0EB48A-543B-D26D-02F5-DF7EDDBF7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9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BDCDC7-EE1C-866F-5633-10DCF1E5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78" y="1047218"/>
            <a:ext cx="5775109" cy="11958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Financial literacy awareness (entrepreneurial component)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96460-7E31-173C-B525-E3D64FAB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" y="3190399"/>
            <a:ext cx="5894945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>
              <a:spcAft>
                <a:spcPts val="600"/>
              </a:spcAft>
            </a:pPr>
            <a:r>
              <a:rPr lang="en-US" sz="2000" b="1">
                <a:solidFill>
                  <a:srgbClr val="4F3A35"/>
                </a:solidFill>
              </a:rPr>
              <a:t>Workshop objectives:</a:t>
            </a:r>
            <a:endParaRPr lang="en-US" sz="2000">
              <a:solidFill>
                <a:srgbClr val="4F3A35"/>
              </a:solidFill>
            </a:endParaRPr>
          </a:p>
          <a:p>
            <a:pPr marL="539750" indent="-342900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Entrepreneurship is a professional marathon that demands a certain level of personal financial health on the part of the future entrepreneur.</a:t>
            </a:r>
          </a:p>
          <a:p>
            <a:pPr marL="539750" indent="-342900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Take the following points into consideration before getting started:</a:t>
            </a:r>
          </a:p>
          <a:p>
            <a:pPr marL="996950" lvl="2" indent="-342900">
              <a:lnSpc>
                <a:spcPct val="8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4F3A35"/>
                </a:solidFill>
              </a:rPr>
              <a:t>Down payment</a:t>
            </a:r>
          </a:p>
          <a:p>
            <a:pPr marL="996950" lvl="2" indent="-342900">
              <a:lnSpc>
                <a:spcPct val="8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4F3A35"/>
                </a:solidFill>
              </a:rPr>
              <a:t>Credit</a:t>
            </a:r>
          </a:p>
          <a:p>
            <a:pPr marL="996950" lvl="2" indent="-342900"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4F3A35"/>
                </a:solidFill>
              </a:rPr>
              <a:t>indebtedness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7C19E4-0486-159D-0AE2-A5EAF02C0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0EB48A-543B-D26D-02F5-DF7EDDBF7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3" name="Image 2" descr="Une image contenant pot de fleurs, plante d’intérieur, plante, vase&#10;&#10;Description générée automatiquement">
            <a:extLst>
              <a:ext uri="{FF2B5EF4-FFF2-40B4-BE49-F238E27FC236}">
                <a16:creationId xmlns:a16="http://schemas.microsoft.com/office/drawing/2014/main" id="{B43915EF-4CCD-97AC-C86C-FB3FDE267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2" r="32990" b="-131"/>
          <a:stretch/>
        </p:blipFill>
        <p:spPr>
          <a:xfrm>
            <a:off x="6657474" y="832097"/>
            <a:ext cx="5213692" cy="51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4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93887" y="1110527"/>
            <a:ext cx="10014609" cy="43550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spcAft>
                <a:spcPts val="600"/>
              </a:spcAft>
            </a:pPr>
            <a:endParaRPr lang="fr-CA" sz="2400" b="1" kern="1200">
              <a:solidFill>
                <a:srgbClr val="4F3A35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Tenants or </a:t>
            </a:r>
            <a:r>
              <a:rPr lang="fr-CA" sz="2200" err="1">
                <a:solidFill>
                  <a:srgbClr val="4F3A35"/>
                </a:solidFill>
              </a:rPr>
              <a:t>owners</a:t>
            </a:r>
            <a:r>
              <a:rPr lang="fr-CA" sz="2200">
                <a:solidFill>
                  <a:srgbClr val="4F3A35"/>
                </a:solidFill>
              </a:rPr>
              <a:t> </a:t>
            </a: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Young </a:t>
            </a:r>
            <a:r>
              <a:rPr lang="fr-CA" sz="2200" err="1">
                <a:solidFill>
                  <a:srgbClr val="4F3A35"/>
                </a:solidFill>
              </a:rPr>
              <a:t>families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High </a:t>
            </a:r>
            <a:r>
              <a:rPr lang="fr-CA" sz="2200" err="1">
                <a:solidFill>
                  <a:srgbClr val="4F3A35"/>
                </a:solidFill>
              </a:rPr>
              <a:t>schools</a:t>
            </a:r>
            <a:endParaRPr lang="fr-CA" sz="2200">
              <a:solidFill>
                <a:srgbClr val="4F3A35"/>
              </a:solidFill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Family </a:t>
            </a:r>
            <a:r>
              <a:rPr lang="fr-CA" sz="2200" err="1">
                <a:solidFill>
                  <a:srgbClr val="4F3A35"/>
                </a:solidFill>
              </a:rPr>
              <a:t>houses</a:t>
            </a:r>
            <a:endParaRPr lang="fr-CA" sz="2200">
              <a:solidFill>
                <a:srgbClr val="4F3A35"/>
              </a:solidFill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Community </a:t>
            </a:r>
            <a:r>
              <a:rPr lang="fr-CA" sz="2200" err="1">
                <a:solidFill>
                  <a:srgbClr val="4F3A35"/>
                </a:solidFill>
              </a:rPr>
              <a:t>houses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Future entrepreneurs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All First Nations </a:t>
            </a:r>
            <a:r>
              <a:rPr lang="fr-CA" sz="2200" err="1">
                <a:solidFill>
                  <a:srgbClr val="4F3A35"/>
                </a:solidFill>
              </a:rPr>
              <a:t>members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>
              <a:spcAft>
                <a:spcPts val="600"/>
              </a:spcAft>
            </a:pPr>
            <a:endParaRPr lang="fr-CA" sz="2200"/>
          </a:p>
          <a:p>
            <a:pPr marL="457200" indent="-457200">
              <a:spcAft>
                <a:spcPts val="600"/>
              </a:spcAft>
              <a:buFontTx/>
              <a:buChar char="-"/>
            </a:pPr>
            <a:endParaRPr lang="fr-CA" sz="3200" b="1">
              <a:solidFill>
                <a:srgbClr val="4F3A35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7C3C2B-A5F6-F7B8-39D8-3E9F32D0C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CE85FD-D1AE-A2A8-BFA3-E14F91CA3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F56FEC-6197-5AEA-36E5-7AA6FE272D76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Target </a:t>
            </a:r>
            <a:r>
              <a:rPr lang="fr-CA" sz="3600" b="1" err="1">
                <a:solidFill>
                  <a:srgbClr val="4F3A35"/>
                </a:solidFill>
              </a:rPr>
              <a:t>clienteles</a:t>
            </a:r>
          </a:p>
        </p:txBody>
      </p:sp>
      <p:pic>
        <p:nvPicPr>
          <p:cNvPr id="7" name="Image 6" descr="Une image contenant cercle, Graphique&#10;&#10;Description générée automatiquement">
            <a:extLst>
              <a:ext uri="{FF2B5EF4-FFF2-40B4-BE49-F238E27FC236}">
                <a16:creationId xmlns:a16="http://schemas.microsoft.com/office/drawing/2014/main" id="{F58DA417-B3F1-96C0-95D0-43208116F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4152900"/>
            <a:ext cx="24193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2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7DA98F-7AA1-D8A3-8B86-B1C6A21BA2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0" b="20410"/>
          <a:stretch/>
        </p:blipFill>
        <p:spPr>
          <a:xfrm>
            <a:off x="5577887" y="1320568"/>
            <a:ext cx="2705028" cy="213688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575AF7-2AD5-941A-46A1-720CF69F1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10" name="Espace réservé pour une image  5">
            <a:extLst>
              <a:ext uri="{FF2B5EF4-FFF2-40B4-BE49-F238E27FC236}">
                <a16:creationId xmlns:a16="http://schemas.microsoft.com/office/drawing/2014/main" id="{B3B0BB0E-58A1-22ED-5A80-ADF9BBE8E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/>
        </p:blipFill>
        <p:spPr>
          <a:xfrm>
            <a:off x="8512277" y="1315950"/>
            <a:ext cx="2629811" cy="2129330"/>
          </a:xfrm>
          <a:prstGeom prst="rect">
            <a:avLst/>
          </a:prstGeom>
        </p:spPr>
      </p:pic>
      <p:pic>
        <p:nvPicPr>
          <p:cNvPr id="11" name="Espace réservé pour une image  5">
            <a:extLst>
              <a:ext uri="{FF2B5EF4-FFF2-40B4-BE49-F238E27FC236}">
                <a16:creationId xmlns:a16="http://schemas.microsoft.com/office/drawing/2014/main" id="{40AA8D94-154A-096C-D410-B3651945A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/>
        </p:blipFill>
        <p:spPr>
          <a:xfrm>
            <a:off x="4412307" y="3777727"/>
            <a:ext cx="2962203" cy="2355955"/>
          </a:xfrm>
          <a:prstGeom prst="rect">
            <a:avLst/>
          </a:prstGeom>
        </p:spPr>
      </p:pic>
      <p:pic>
        <p:nvPicPr>
          <p:cNvPr id="13" name="Espace réservé pour une image  5">
            <a:extLst>
              <a:ext uri="{FF2B5EF4-FFF2-40B4-BE49-F238E27FC236}">
                <a16:creationId xmlns:a16="http://schemas.microsoft.com/office/drawing/2014/main" id="{615C7456-688E-A190-367A-719A37E42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 b="20394"/>
          <a:stretch/>
        </p:blipFill>
        <p:spPr>
          <a:xfrm>
            <a:off x="2647050" y="1320698"/>
            <a:ext cx="2705028" cy="2136880"/>
          </a:xfrm>
          <a:prstGeom prst="rect">
            <a:avLst/>
          </a:prstGeom>
        </p:spPr>
      </p:pic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2B5413A3-6B52-4C79-5F12-20162F765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/>
        </p:blipFill>
        <p:spPr>
          <a:xfrm>
            <a:off x="1624665" y="4196829"/>
            <a:ext cx="2457378" cy="1936855"/>
          </a:xfrm>
          <a:prstGeom prst="rect">
            <a:avLst/>
          </a:prstGeom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CB65D6B-7DAC-5984-524B-FF50A662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45" y="3777726"/>
            <a:ext cx="3441020" cy="23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ABC24C3-FB12-F0D7-EA6C-E9C40517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5" y="1318224"/>
            <a:ext cx="2056579" cy="273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6F0A80-EBB6-4CCF-5D42-BDE4EF86C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7F0EB28-6C9D-D35A-A4DA-06EBB82E423C}"/>
              </a:ext>
            </a:extLst>
          </p:cNvPr>
          <p:cNvSpPr txBox="1"/>
          <p:nvPr/>
        </p:nvSpPr>
        <p:spPr>
          <a:xfrm>
            <a:off x="153511" y="464196"/>
            <a:ext cx="117336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 err="1">
                <a:solidFill>
                  <a:srgbClr val="4F3A35"/>
                </a:solidFill>
              </a:rPr>
              <a:t>Manikaso</a:t>
            </a:r>
            <a:r>
              <a:rPr lang="fr-CA" sz="3600" b="1">
                <a:solidFill>
                  <a:srgbClr val="4F3A35"/>
                </a:solidFill>
              </a:rPr>
              <a:t> in </a:t>
            </a:r>
            <a:r>
              <a:rPr lang="fr-CA" sz="3600" b="1" err="1">
                <a:solidFill>
                  <a:srgbClr val="4F3A35"/>
                </a:solidFill>
              </a:rPr>
              <a:t>pictures</a:t>
            </a:r>
            <a:r>
              <a:rPr lang="fr-CA" sz="3600" b="1">
                <a:solidFill>
                  <a:srgbClr val="4F3A35"/>
                </a:solidFill>
              </a:rPr>
              <a:t>…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33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F3F7B3-6DED-1658-2BCF-E3CA8B9DD525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 err="1">
                <a:solidFill>
                  <a:srgbClr val="4F3A35"/>
                </a:solidFill>
                <a:cs typeface="Calibri"/>
              </a:rPr>
              <a:t>Participatory</a:t>
            </a:r>
            <a:r>
              <a:rPr lang="fr-CA" sz="3600" b="1">
                <a:solidFill>
                  <a:srgbClr val="4F3A35"/>
                </a:solidFill>
                <a:cs typeface="Calibri"/>
              </a:rPr>
              <a:t> workshops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78B725-C0BC-3D62-80AE-2CD8D26A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96A745-7A42-8D72-E699-2A125C22391C}"/>
              </a:ext>
            </a:extLst>
          </p:cNvPr>
          <p:cNvSpPr txBox="1"/>
          <p:nvPr/>
        </p:nvSpPr>
        <p:spPr>
          <a:xfrm>
            <a:off x="276836" y="1623267"/>
            <a:ext cx="10863743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spcAft>
                <a:spcPts val="600"/>
              </a:spcAft>
              <a:buBlip>
                <a:blip r:embed="rId3"/>
              </a:buBlip>
            </a:pPr>
            <a:r>
              <a:rPr lang="en-US" sz="2200">
                <a:solidFill>
                  <a:srgbClr val="4F3A35"/>
                </a:solidFill>
                <a:cs typeface="Calibri"/>
              </a:rPr>
              <a:t>Keeping track of your expenses: Who would like to participate?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3"/>
              </a:buBlip>
            </a:pPr>
            <a:r>
              <a:rPr lang="fr-CA" sz="2200" err="1">
                <a:solidFill>
                  <a:srgbClr val="4F3A35"/>
                </a:solidFill>
                <a:cs typeface="Calibri"/>
              </a:rPr>
              <a:t>We</a:t>
            </a:r>
            <a:r>
              <a:rPr lang="fr-CA" sz="2200">
                <a:solidFill>
                  <a:srgbClr val="4F3A35"/>
                </a:solidFill>
                <a:cs typeface="Calibri"/>
              </a:rPr>
              <a:t>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need</a:t>
            </a:r>
            <a:r>
              <a:rPr lang="fr-CA" sz="2200">
                <a:solidFill>
                  <a:srgbClr val="4F3A35"/>
                </a:solidFill>
                <a:cs typeface="Calibri"/>
              </a:rPr>
              <a:t> 6 to 8 participants</a:t>
            </a:r>
          </a:p>
          <a:p>
            <a:pPr lvl="1"/>
            <a:endParaRPr lang="fr-CA" sz="2200">
              <a:cs typeface="Calibri" panose="020F0502020204030204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D33A39-D532-1159-8A9A-FA01BB66B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27"/>
            <a:ext cx="12192000" cy="317500"/>
          </a:xfrm>
          <a:prstGeom prst="rect">
            <a:avLst/>
          </a:prstGeom>
        </p:spPr>
      </p:pic>
      <p:pic>
        <p:nvPicPr>
          <p:cNvPr id="7" name="Image 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F5FDB080-AADF-9730-9A9E-8905DE1ED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35" y="4170907"/>
            <a:ext cx="2222897" cy="22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1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arron, bois, capture d’écran, sol&#10;&#10;Description générée automatiquement">
            <a:extLst>
              <a:ext uri="{FF2B5EF4-FFF2-40B4-BE49-F238E27FC236}">
                <a16:creationId xmlns:a16="http://schemas.microsoft.com/office/drawing/2014/main" id="{940C39B9-6970-7811-0FC4-607FF82C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17" y="-1478564"/>
            <a:ext cx="12829880" cy="855325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681306" y="1416181"/>
            <a:ext cx="884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>
                <a:solidFill>
                  <a:srgbClr val="4F3A35"/>
                </a:solidFill>
              </a:rPr>
              <a:t>Questions? </a:t>
            </a:r>
            <a:r>
              <a:rPr lang="fr-CA" sz="3600" b="1" err="1">
                <a:solidFill>
                  <a:srgbClr val="4F3A35"/>
                </a:solidFill>
              </a:rPr>
              <a:t>Comments</a:t>
            </a:r>
            <a:r>
              <a:rPr lang="fr-CA" sz="3600" b="1">
                <a:solidFill>
                  <a:srgbClr val="4F3A35"/>
                </a:solidFill>
              </a:rPr>
              <a:t>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A9A310-304D-2F38-2FD8-08F57EC99573}"/>
              </a:ext>
            </a:extLst>
          </p:cNvPr>
          <p:cNvSpPr txBox="1"/>
          <p:nvPr/>
        </p:nvSpPr>
        <p:spPr>
          <a:xfrm>
            <a:off x="2682874" y="2736074"/>
            <a:ext cx="683577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000" b="1" err="1">
                <a:solidFill>
                  <a:srgbClr val="C20C2E"/>
                </a:solidFill>
              </a:rPr>
              <a:t>Mish-Shannda</a:t>
            </a:r>
            <a:r>
              <a:rPr lang="fr-CA" sz="3000" b="1">
                <a:solidFill>
                  <a:srgbClr val="C20C2E"/>
                </a:solidFill>
              </a:rPr>
              <a:t> Bastien-Pilot</a:t>
            </a:r>
            <a:endParaRPr lang="fr-CA" sz="3000" b="1">
              <a:solidFill>
                <a:srgbClr val="C20C2E"/>
              </a:solidFill>
              <a:cs typeface="Calibri"/>
            </a:endParaRPr>
          </a:p>
          <a:p>
            <a:pPr algn="ctr"/>
            <a:r>
              <a:rPr lang="fr-CA" sz="2200" b="1">
                <a:solidFill>
                  <a:srgbClr val="4F3A35"/>
                </a:solidFill>
              </a:rPr>
              <a:t>Housing and </a:t>
            </a:r>
            <a:r>
              <a:rPr lang="fr-CA" sz="2200" b="1" err="1">
                <a:solidFill>
                  <a:srgbClr val="4F3A35"/>
                </a:solidFill>
              </a:rPr>
              <a:t>financial</a:t>
            </a:r>
            <a:r>
              <a:rPr lang="fr-CA" sz="2200" b="1">
                <a:solidFill>
                  <a:srgbClr val="4F3A35"/>
                </a:solidFill>
              </a:rPr>
              <a:t> </a:t>
            </a:r>
            <a:r>
              <a:rPr lang="fr-CA" sz="2200" b="1" err="1">
                <a:solidFill>
                  <a:srgbClr val="4F3A35"/>
                </a:solidFill>
              </a:rPr>
              <a:t>literacy</a:t>
            </a:r>
            <a:r>
              <a:rPr lang="fr-CA" sz="2200" b="1">
                <a:solidFill>
                  <a:srgbClr val="4F3A35"/>
                </a:solidFill>
              </a:rPr>
              <a:t> </a:t>
            </a:r>
            <a:r>
              <a:rPr lang="fr-CA" sz="2200" b="1" err="1">
                <a:solidFill>
                  <a:srgbClr val="4F3A35"/>
                </a:solidFill>
              </a:rPr>
              <a:t>officer</a:t>
            </a:r>
            <a:endParaRPr lang="fr-CA" sz="2200" b="1">
              <a:solidFill>
                <a:srgbClr val="4F3A35"/>
              </a:solidFill>
            </a:endParaRPr>
          </a:p>
          <a:p>
            <a:pPr algn="ctr"/>
            <a:r>
              <a:rPr lang="fr-CA" sz="2200" b="1">
                <a:solidFill>
                  <a:srgbClr val="C20C2E"/>
                </a:solidFill>
              </a:rPr>
              <a:t>mbastien@cdepnql.org</a:t>
            </a:r>
            <a:endParaRPr lang="fr-CA" sz="2200" b="1">
              <a:solidFill>
                <a:srgbClr val="C20C2E"/>
              </a:solidFill>
              <a:cs typeface="Calibri"/>
            </a:endParaRPr>
          </a:p>
          <a:p>
            <a:pPr algn="ctr"/>
            <a:r>
              <a:rPr lang="fr-CA" sz="2200" b="1">
                <a:solidFill>
                  <a:srgbClr val="4F3A35"/>
                </a:solidFill>
              </a:rPr>
              <a:t>418-843-1488, x 1235</a:t>
            </a:r>
            <a:endParaRPr lang="fr-CA" sz="2200" b="1">
              <a:solidFill>
                <a:srgbClr val="4F3A35"/>
              </a:solidFill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C30F8C-8179-30E1-9583-1E649813DED5}"/>
              </a:ext>
            </a:extLst>
          </p:cNvPr>
          <p:cNvSpPr txBox="1"/>
          <p:nvPr/>
        </p:nvSpPr>
        <p:spPr>
          <a:xfrm>
            <a:off x="5220566" y="5441819"/>
            <a:ext cx="16169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b="1">
                <a:solidFill>
                  <a:srgbClr val="4F3A35"/>
                </a:solidFill>
                <a:cs typeface="Calibri"/>
              </a:rPr>
              <a:t>manikaso.com</a:t>
            </a:r>
          </a:p>
        </p:txBody>
      </p:sp>
      <p:pic>
        <p:nvPicPr>
          <p:cNvPr id="4" name="Image 3" descr="Une image contenant cercle, symbole, Graphique, Police&#10;&#10;Description générée automatiquement">
            <a:extLst>
              <a:ext uri="{FF2B5EF4-FFF2-40B4-BE49-F238E27FC236}">
                <a16:creationId xmlns:a16="http://schemas.microsoft.com/office/drawing/2014/main" id="{C407954A-5BEE-0775-30B6-569E44E4A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482" y="4803991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4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36733" y="42065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err="1">
                <a:solidFill>
                  <a:srgbClr val="4F3A35"/>
                </a:solidFill>
              </a:rPr>
              <a:t>Looking</a:t>
            </a:r>
            <a:r>
              <a:rPr lang="fr-CA" sz="3600" b="1">
                <a:solidFill>
                  <a:srgbClr val="4F3A35"/>
                </a:solidFill>
              </a:rPr>
              <a:t> back: </a:t>
            </a:r>
            <a:r>
              <a:rPr lang="fr-CA" sz="3600" b="1" err="1">
                <a:solidFill>
                  <a:srgbClr val="4F3A35"/>
                </a:solidFill>
              </a:rPr>
              <a:t>Preparing</a:t>
            </a:r>
            <a:r>
              <a:rPr lang="fr-CA" sz="3600" b="1">
                <a:solidFill>
                  <a:srgbClr val="4F3A35"/>
                </a:solidFill>
              </a:rPr>
              <a:t> the </a:t>
            </a:r>
            <a:r>
              <a:rPr lang="fr-CA" sz="3600" b="1" err="1">
                <a:solidFill>
                  <a:srgbClr val="4F3A35"/>
                </a:solidFill>
              </a:rPr>
              <a:t>ground</a:t>
            </a:r>
            <a:endParaRPr lang="fr-CA" sz="3600" b="1">
              <a:solidFill>
                <a:srgbClr val="4F3A35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A9A310-304D-2F38-2FD8-08F57EC99573}"/>
              </a:ext>
            </a:extLst>
          </p:cNvPr>
          <p:cNvSpPr txBox="1"/>
          <p:nvPr/>
        </p:nvSpPr>
        <p:spPr>
          <a:xfrm>
            <a:off x="276836" y="1623267"/>
            <a:ext cx="10863743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buBlip>
                <a:blip r:embed="rId2"/>
              </a:buBlip>
            </a:pPr>
            <a:r>
              <a:rPr lang="en-US" sz="2200">
                <a:solidFill>
                  <a:srgbClr val="4F3A35"/>
                </a:solidFill>
                <a:cs typeface="Calibri"/>
              </a:rPr>
              <a:t>Report presented by the First Nations of Quebec and Labrador Economic Development Commission to the Tripartite Regional Housing Committee in June 2020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/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buBlip>
                <a:blip r:embed="rId2"/>
              </a:buBlip>
            </a:pPr>
            <a:r>
              <a:rPr lang="en-US" sz="2200">
                <a:solidFill>
                  <a:srgbClr val="4F3A35"/>
                </a:solidFill>
              </a:rPr>
              <a:t>To "pave the way" for a new way of funding a range of First Nations housing solutions</a:t>
            </a:r>
            <a:r>
              <a:rPr lang="fr-CA" sz="2200">
                <a:solidFill>
                  <a:srgbClr val="4F3A35"/>
                </a:solidFill>
              </a:rPr>
              <a:t>  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/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buBlip>
                <a:blip r:embed="rId2"/>
              </a:buBlip>
            </a:pPr>
            <a:r>
              <a:rPr lang="en-US" sz="2200">
                <a:solidFill>
                  <a:srgbClr val="4F3A35"/>
                </a:solidFill>
                <a:cs typeface="Calibri"/>
              </a:rPr>
              <a:t>Innovative financing solutions to support a housing catch-up project for First Nations in Quebec and Labrador</a:t>
            </a:r>
            <a:endParaRPr lang="fr-CA" sz="2200">
              <a:solidFill>
                <a:srgbClr val="4F3A35"/>
              </a:solidFill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pic>
        <p:nvPicPr>
          <p:cNvPr id="4" name="Image 3" descr="Une image contenant Graphique, Police, symbole, logo&#10;&#10;Description générée automatiquement">
            <a:extLst>
              <a:ext uri="{FF2B5EF4-FFF2-40B4-BE49-F238E27FC236}">
                <a16:creationId xmlns:a16="http://schemas.microsoft.com/office/drawing/2014/main" id="{9B8C4605-1F61-C06A-7478-58FBB4E7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5" y="4705350"/>
            <a:ext cx="18097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350202-A1EC-5266-B539-7DB30B694C67}"/>
              </a:ext>
            </a:extLst>
          </p:cNvPr>
          <p:cNvSpPr txBox="1"/>
          <p:nvPr/>
        </p:nvSpPr>
        <p:spPr>
          <a:xfrm>
            <a:off x="315419" y="1411064"/>
            <a:ext cx="10863743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spcBef>
                <a:spcPts val="1200"/>
              </a:spcBef>
              <a:buBlip>
                <a:blip r:embed="rId3"/>
              </a:buBlip>
            </a:pPr>
            <a:r>
              <a:rPr lang="fr-CA" sz="2200" b="1" dirty="0">
                <a:solidFill>
                  <a:srgbClr val="4F3A35"/>
                </a:solidFill>
                <a:cs typeface="Calibri"/>
              </a:rPr>
              <a:t>Housing…</a:t>
            </a:r>
          </a:p>
          <a:p>
            <a:pPr lvl="1">
              <a:spcBef>
                <a:spcPts val="1200"/>
              </a:spcBef>
            </a:pPr>
            <a:endParaRPr lang="fr-CA" sz="2200" dirty="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 dirty="0" err="1">
                <a:solidFill>
                  <a:srgbClr val="4F3A35"/>
                </a:solidFill>
              </a:rPr>
              <a:t>Insufficient</a:t>
            </a:r>
            <a:r>
              <a:rPr lang="fr-CA" sz="2200" dirty="0">
                <a:solidFill>
                  <a:srgbClr val="4F3A35"/>
                </a:solidFill>
              </a:rPr>
              <a:t> </a:t>
            </a:r>
            <a:r>
              <a:rPr lang="fr-CA" sz="2200" dirty="0" err="1">
                <a:solidFill>
                  <a:srgbClr val="4F3A35"/>
                </a:solidFill>
              </a:rPr>
              <a:t>housing</a:t>
            </a:r>
            <a:r>
              <a:rPr lang="fr-CA" sz="2200" dirty="0">
                <a:solidFill>
                  <a:srgbClr val="4F3A35"/>
                </a:solidFill>
              </a:rPr>
              <a:t> </a:t>
            </a:r>
            <a:r>
              <a:rPr lang="fr-CA" sz="2200" dirty="0" err="1">
                <a:solidFill>
                  <a:srgbClr val="4F3A35"/>
                </a:solidFill>
              </a:rPr>
              <a:t>supply</a:t>
            </a:r>
            <a:endParaRPr lang="fr-CA" sz="2200" dirty="0">
              <a:solidFill>
                <a:srgbClr val="4F3A35"/>
              </a:solidFill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 dirty="0" err="1">
                <a:solidFill>
                  <a:srgbClr val="4F3A35"/>
                </a:solidFill>
              </a:rPr>
              <a:t>Overcrowded</a:t>
            </a:r>
            <a:r>
              <a:rPr lang="fr-CA" sz="2200" dirty="0">
                <a:solidFill>
                  <a:srgbClr val="4F3A35"/>
                </a:solidFill>
              </a:rPr>
              <a:t>, </a:t>
            </a:r>
            <a:r>
              <a:rPr lang="fr-CA" sz="2200" dirty="0" err="1">
                <a:solidFill>
                  <a:srgbClr val="4F3A35"/>
                </a:solidFill>
              </a:rPr>
              <a:t>prematurely</a:t>
            </a:r>
            <a:r>
              <a:rPr lang="fr-CA" sz="2200" dirty="0">
                <a:solidFill>
                  <a:srgbClr val="4F3A35"/>
                </a:solidFill>
              </a:rPr>
              <a:t> </a:t>
            </a:r>
            <a:r>
              <a:rPr lang="fr-CA" sz="2200" dirty="0" err="1">
                <a:solidFill>
                  <a:srgbClr val="4F3A35"/>
                </a:solidFill>
              </a:rPr>
              <a:t>worn</a:t>
            </a:r>
            <a:r>
              <a:rPr lang="fr-CA" sz="2200" dirty="0">
                <a:solidFill>
                  <a:srgbClr val="4F3A35"/>
                </a:solidFill>
              </a:rPr>
              <a:t>-out </a:t>
            </a:r>
            <a:r>
              <a:rPr lang="fr-CA" sz="2200" dirty="0" err="1">
                <a:solidFill>
                  <a:srgbClr val="4F3A35"/>
                </a:solidFill>
              </a:rPr>
              <a:t>housing</a:t>
            </a:r>
            <a:endParaRPr lang="fr-CA" sz="2200" dirty="0">
              <a:solidFill>
                <a:srgbClr val="4F3A35"/>
              </a:solidFill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 dirty="0" err="1">
                <a:solidFill>
                  <a:srgbClr val="4F3A35"/>
                </a:solidFill>
              </a:rPr>
              <a:t>Necessary</a:t>
            </a:r>
            <a:r>
              <a:rPr lang="fr-CA" sz="2200" dirty="0">
                <a:solidFill>
                  <a:srgbClr val="4F3A35"/>
                </a:solidFill>
              </a:rPr>
              <a:t> </a:t>
            </a:r>
            <a:r>
              <a:rPr lang="fr-CA" sz="2200" dirty="0" err="1">
                <a:solidFill>
                  <a:srgbClr val="4F3A35"/>
                </a:solidFill>
              </a:rPr>
              <a:t>renovations</a:t>
            </a:r>
            <a:r>
              <a:rPr lang="fr-CA" sz="2200" dirty="0">
                <a:solidFill>
                  <a:srgbClr val="4F3A35"/>
                </a:solidFill>
              </a:rPr>
              <a:t> and </a:t>
            </a:r>
            <a:r>
              <a:rPr lang="fr-CA" sz="2200" dirty="0" err="1">
                <a:solidFill>
                  <a:srgbClr val="4F3A35"/>
                </a:solidFill>
              </a:rPr>
              <a:t>decontamination</a:t>
            </a:r>
            <a:endParaRPr lang="fr-CA" sz="2200" dirty="0">
              <a:solidFill>
                <a:srgbClr val="4F3A35"/>
              </a:solidFill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en-US" sz="2200" dirty="0">
                <a:solidFill>
                  <a:srgbClr val="4F3A35"/>
                </a:solidFill>
              </a:rPr>
              <a:t>Public and private funding insufficient to meet current and future needs</a:t>
            </a:r>
            <a:r>
              <a:rPr lang="fr-CA" sz="2200" dirty="0">
                <a:solidFill>
                  <a:srgbClr val="4F3A35"/>
                </a:solidFill>
              </a:rPr>
              <a:t> </a:t>
            </a:r>
          </a:p>
          <a:p>
            <a:pPr marL="1257300" lvl="2" indent="-342900">
              <a:buBlip>
                <a:blip r:embed="rId3"/>
              </a:buBlip>
            </a:pPr>
            <a:r>
              <a:rPr lang="en-US" sz="2200" dirty="0">
                <a:solidFill>
                  <a:srgbClr val="4F3A35"/>
                </a:solidFill>
              </a:rPr>
              <a:t>Local governments with limited debt capacity</a:t>
            </a:r>
            <a:endParaRPr lang="fr-CA" sz="2200" dirty="0">
              <a:solidFill>
                <a:srgbClr val="4F3A35"/>
              </a:solidFill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 dirty="0" err="1">
                <a:solidFill>
                  <a:srgbClr val="4F3A35"/>
                </a:solidFill>
              </a:rPr>
              <a:t>Insufficient</a:t>
            </a:r>
            <a:r>
              <a:rPr lang="fr-CA" sz="2200" dirty="0">
                <a:solidFill>
                  <a:srgbClr val="4F3A35"/>
                </a:solidFill>
              </a:rPr>
              <a:t> </a:t>
            </a:r>
            <a:r>
              <a:rPr lang="fr-CA" sz="2200" dirty="0" err="1">
                <a:solidFill>
                  <a:srgbClr val="4F3A35"/>
                </a:solidFill>
              </a:rPr>
              <a:t>space</a:t>
            </a:r>
            <a:endParaRPr lang="fr-CA" sz="2200" dirty="0">
              <a:solidFill>
                <a:srgbClr val="4F3A35"/>
              </a:solidFill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 dirty="0" err="1">
                <a:solidFill>
                  <a:srgbClr val="4F3A35"/>
                </a:solidFill>
              </a:rPr>
              <a:t>Insufficient</a:t>
            </a:r>
            <a:r>
              <a:rPr lang="fr-CA" sz="2200" dirty="0">
                <a:solidFill>
                  <a:srgbClr val="4F3A35"/>
                </a:solidFill>
              </a:rPr>
              <a:t> infrastructure</a:t>
            </a:r>
            <a:endParaRPr lang="fr-CA" sz="1800" dirty="0">
              <a:solidFill>
                <a:srgbClr val="4F3A35"/>
              </a:solidFill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751726-134B-0C25-DCC9-F0390BFC70E7}"/>
              </a:ext>
            </a:extLst>
          </p:cNvPr>
          <p:cNvSpPr txBox="1"/>
          <p:nvPr/>
        </p:nvSpPr>
        <p:spPr>
          <a:xfrm>
            <a:off x="136733" y="42065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A few observations…</a:t>
            </a:r>
          </a:p>
        </p:txBody>
      </p:sp>
      <p:pic>
        <p:nvPicPr>
          <p:cNvPr id="4" name="Image 3" descr="Une image contenant symbole, Graphique, Police, conception&#10;&#10;Description générée automatiquement">
            <a:extLst>
              <a:ext uri="{FF2B5EF4-FFF2-40B4-BE49-F238E27FC236}">
                <a16:creationId xmlns:a16="http://schemas.microsoft.com/office/drawing/2014/main" id="{CE5E9F77-9644-2D8D-C53F-7E800CEA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676" y="4487119"/>
            <a:ext cx="2060294" cy="20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2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0F52454-0C1F-726F-8196-9EC514ABD340}"/>
              </a:ext>
            </a:extLst>
          </p:cNvPr>
          <p:cNvSpPr txBox="1"/>
          <p:nvPr/>
        </p:nvSpPr>
        <p:spPr>
          <a:xfrm>
            <a:off x="136733" y="42065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err="1">
                <a:solidFill>
                  <a:srgbClr val="4F3A35"/>
                </a:solidFill>
              </a:rPr>
              <a:t>Some</a:t>
            </a:r>
            <a:r>
              <a:rPr lang="fr-CA" sz="3600" b="1">
                <a:solidFill>
                  <a:srgbClr val="4F3A35"/>
                </a:solidFill>
              </a:rPr>
              <a:t> possible solutions…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11B1B7-1B8B-0655-160A-DCB4D39A5721}"/>
              </a:ext>
            </a:extLst>
          </p:cNvPr>
          <p:cNvSpPr txBox="1"/>
          <p:nvPr/>
        </p:nvSpPr>
        <p:spPr>
          <a:xfrm>
            <a:off x="276836" y="1623267"/>
            <a:ext cx="10863743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spcBef>
                <a:spcPts val="600"/>
              </a:spcBef>
              <a:buBlip>
                <a:blip r:embed="rId3"/>
              </a:buBlip>
            </a:pPr>
            <a:r>
              <a:rPr lang="en-US" sz="2200">
                <a:solidFill>
                  <a:srgbClr val="4F3A35"/>
                </a:solidFill>
              </a:rPr>
              <a:t>Document the financial situation and provide support to lay the foundations for change</a:t>
            </a:r>
            <a:endParaRPr lang="fr-CA" sz="2200">
              <a:solidFill>
                <a:srgbClr val="4F3A35"/>
              </a:solidFill>
            </a:endParaRPr>
          </a:p>
          <a:p>
            <a:pPr marL="800100" lvl="1" indent="-342900">
              <a:spcBef>
                <a:spcPts val="600"/>
              </a:spcBef>
              <a:buBlip>
                <a:blip r:embed="rId3"/>
              </a:buBlip>
            </a:pPr>
            <a:r>
              <a:rPr lang="en-US" sz="2200">
                <a:solidFill>
                  <a:srgbClr val="4F3A35"/>
                </a:solidFill>
              </a:rPr>
              <a:t>Present the relevant financial tools and the conditions for using them</a:t>
            </a:r>
            <a:endParaRPr lang="fr-CA" sz="2200">
              <a:solidFill>
                <a:srgbClr val="4F3A35"/>
              </a:solidFill>
            </a:endParaRPr>
          </a:p>
          <a:p>
            <a:pPr marL="800100" lvl="1" indent="-342900">
              <a:spcBef>
                <a:spcPts val="1200"/>
              </a:spcBef>
              <a:buFontTx/>
              <a:buBlip>
                <a:blip r:embed="rId3"/>
              </a:buBlip>
            </a:pPr>
            <a:r>
              <a:rPr lang="en-US" sz="2200" b="1">
                <a:solidFill>
                  <a:srgbClr val="C20C2E"/>
                </a:solidFill>
                <a:cs typeface="Calibri"/>
              </a:rPr>
              <a:t>Financial literacy and housing clinic</a:t>
            </a:r>
            <a:endParaRPr lang="fr-CA" sz="2200" b="1">
              <a:solidFill>
                <a:srgbClr val="C20C2E"/>
              </a:solidFill>
              <a:cs typeface="Calibri"/>
            </a:endParaRPr>
          </a:p>
        </p:txBody>
      </p:sp>
      <p:pic>
        <p:nvPicPr>
          <p:cNvPr id="3" name="Image 2" descr="Une image contenant Graphique, clipart, symbole, dessin humoristique&#10;&#10;Description générée automatiquement">
            <a:extLst>
              <a:ext uri="{FF2B5EF4-FFF2-40B4-BE49-F238E27FC236}">
                <a16:creationId xmlns:a16="http://schemas.microsoft.com/office/drawing/2014/main" id="{AB45B31D-946D-FA22-F397-5F34AE564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1052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6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0BA367-55FA-7E51-FCAD-3C9085C9CD40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err="1">
                <a:solidFill>
                  <a:srgbClr val="4F3A35"/>
                </a:solidFill>
              </a:rPr>
              <a:t>Since</a:t>
            </a:r>
            <a:r>
              <a:rPr lang="fr-CA" sz="3600" b="1">
                <a:solidFill>
                  <a:srgbClr val="4F3A35"/>
                </a:solidFill>
              </a:rPr>
              <a:t> </a:t>
            </a:r>
            <a:r>
              <a:rPr lang="fr-CA" sz="3600" b="1" err="1">
                <a:solidFill>
                  <a:srgbClr val="4F3A35"/>
                </a:solidFill>
              </a:rPr>
              <a:t>our</a:t>
            </a:r>
            <a:r>
              <a:rPr lang="fr-CA" sz="3600" b="1">
                <a:solidFill>
                  <a:srgbClr val="4F3A35"/>
                </a:solidFill>
              </a:rPr>
              <a:t> last meeting…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14C1BE-2F98-26B7-87A8-1CC9AACD1943}"/>
              </a:ext>
            </a:extLst>
          </p:cNvPr>
          <p:cNvSpPr txBox="1"/>
          <p:nvPr/>
        </p:nvSpPr>
        <p:spPr>
          <a:xfrm>
            <a:off x="276836" y="1394667"/>
            <a:ext cx="11635531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4">
              <a:spcBef>
                <a:spcPts val="0"/>
              </a:spcBef>
            </a:pPr>
            <a:r>
              <a:rPr lang="fr-CA" sz="2000" b="1" u="sng" dirty="0">
                <a:solidFill>
                  <a:srgbClr val="C20C2E"/>
                </a:solidFill>
                <a:latin typeface="Calibri"/>
              </a:rPr>
              <a:t>Winter 2023</a:t>
            </a:r>
            <a:endParaRPr lang="fr-CA" sz="2000" b="1" dirty="0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buFont typeface="Arial" panose="020B0604020202020204" pitchFamily="34" charset="0"/>
              <a:buBlip>
                <a:blip r:embed="rId3"/>
              </a:buBlip>
            </a:pPr>
            <a:r>
              <a:rPr lang="fr-CA" sz="2000" dirty="0">
                <a:solidFill>
                  <a:srgbClr val="4F3A35"/>
                </a:solidFill>
                <a:latin typeface="Calibri"/>
              </a:rPr>
              <a:t>Project launch</a:t>
            </a:r>
            <a:endParaRPr lang="fr-CA" sz="2000" dirty="0">
              <a:solidFill>
                <a:srgbClr val="4F3A35"/>
              </a:solidFill>
              <a:latin typeface="Calibri"/>
              <a:cs typeface="Calibri"/>
            </a:endParaRPr>
          </a:p>
          <a:p>
            <a:pPr marL="0" lvl="4">
              <a:spcBef>
                <a:spcPts val="1200"/>
              </a:spcBef>
            </a:pPr>
            <a:r>
              <a:rPr lang="fr-CA" sz="2000" b="1" u="sng" dirty="0">
                <a:solidFill>
                  <a:srgbClr val="C20C2E"/>
                </a:solidFill>
                <a:latin typeface="Calibri"/>
              </a:rPr>
              <a:t>Spring 2023  </a:t>
            </a:r>
            <a:endParaRPr lang="fr-CA" sz="2000" b="1" u="sng" dirty="0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spcBef>
                <a:spcPts val="12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en-US" sz="2000" dirty="0">
                <a:solidFill>
                  <a:srgbClr val="4F3A35"/>
                </a:solidFill>
                <a:latin typeface="Calibri"/>
                <a:cs typeface="Calibri"/>
              </a:rPr>
              <a:t>Preparation of financial literacy workshops and individual coaching</a:t>
            </a:r>
            <a:endParaRPr lang="fr-CA" sz="2000" dirty="0">
              <a:solidFill>
                <a:srgbClr val="4F3A35"/>
              </a:solidFill>
              <a:latin typeface="Calibri"/>
              <a:cs typeface="Calibri"/>
            </a:endParaRPr>
          </a:p>
          <a:p>
            <a:pPr marL="0" lvl="3" algn="just">
              <a:spcBef>
                <a:spcPts val="1200"/>
              </a:spcBef>
            </a:pPr>
            <a:r>
              <a:rPr lang="fr-CA" sz="2000" b="1" u="sng" dirty="0">
                <a:solidFill>
                  <a:srgbClr val="C20C2E"/>
                </a:solidFill>
                <a:latin typeface="Calibri"/>
              </a:rPr>
              <a:t>Summer 2023 </a:t>
            </a:r>
            <a:endParaRPr lang="fr-CA" sz="2000" b="1" u="sng" dirty="0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spcBef>
                <a:spcPts val="1200"/>
              </a:spcBef>
              <a:buBlip>
                <a:blip r:embed="rId3"/>
              </a:buBlip>
            </a:pPr>
            <a:r>
              <a:rPr lang="en-US" sz="2000" dirty="0">
                <a:solidFill>
                  <a:srgbClr val="4F3A35"/>
                </a:solidFill>
                <a:latin typeface="Calibri"/>
                <a:cs typeface="Calibri"/>
              </a:rPr>
              <a:t>Start of financial literacy and housing workshops and community visits</a:t>
            </a:r>
            <a:endParaRPr lang="fr-CA" sz="2000" dirty="0">
              <a:solidFill>
                <a:srgbClr val="4F3A35"/>
              </a:solidFill>
              <a:latin typeface="Calibri"/>
              <a:cs typeface="Calibri"/>
            </a:endParaRPr>
          </a:p>
          <a:p>
            <a:pPr marL="0" lvl="4" algn="just">
              <a:spcBef>
                <a:spcPts val="1200"/>
              </a:spcBef>
            </a:pPr>
            <a:r>
              <a:rPr lang="fr-CA" sz="2000" b="1" u="sng" dirty="0" err="1">
                <a:solidFill>
                  <a:srgbClr val="C20C2E"/>
                </a:solidFill>
                <a:latin typeface="Calibri"/>
              </a:rPr>
              <a:t>Fall</a:t>
            </a:r>
            <a:r>
              <a:rPr lang="fr-CA" sz="2000" b="1" u="sng" dirty="0">
                <a:solidFill>
                  <a:srgbClr val="C20C2E"/>
                </a:solidFill>
                <a:latin typeface="Calibri"/>
              </a:rPr>
              <a:t> 2023</a:t>
            </a:r>
            <a:endParaRPr lang="fr-CA" sz="2000" b="1" u="sng" dirty="0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spcBef>
                <a:spcPts val="1200"/>
              </a:spcBef>
              <a:buBlip>
                <a:blip r:embed="rId3"/>
              </a:buBlip>
            </a:pPr>
            <a:r>
              <a:rPr lang="fr-CA" sz="2000" dirty="0">
                <a:solidFill>
                  <a:srgbClr val="4F3A35"/>
                </a:solidFill>
                <a:latin typeface="Calibri"/>
              </a:rPr>
              <a:t>Launch of the </a:t>
            </a:r>
            <a:r>
              <a:rPr lang="fr-CA" sz="2000" dirty="0" err="1">
                <a:solidFill>
                  <a:srgbClr val="4F3A35"/>
                </a:solidFill>
                <a:latin typeface="Calibri"/>
              </a:rPr>
              <a:t>Manikaso</a:t>
            </a:r>
            <a:r>
              <a:rPr lang="fr-CA" sz="2000" dirty="0">
                <a:solidFill>
                  <a:srgbClr val="4F3A35"/>
                </a:solidFill>
                <a:latin typeface="Calibri"/>
              </a:rPr>
              <a:t> Centre</a:t>
            </a:r>
            <a:endParaRPr lang="fr-CA" sz="2000" dirty="0">
              <a:solidFill>
                <a:srgbClr val="4F3A35"/>
              </a:solidFill>
              <a:latin typeface="Calibri"/>
              <a:cs typeface="Calibri"/>
            </a:endParaRPr>
          </a:p>
          <a:p>
            <a:pPr marL="800100" lvl="1" indent="-342900">
              <a:buBlip>
                <a:blip r:embed="rId3"/>
              </a:buBlip>
            </a:pPr>
            <a:endParaRPr lang="fr-CA" sz="2200" dirty="0"/>
          </a:p>
        </p:txBody>
      </p:sp>
      <p:pic>
        <p:nvPicPr>
          <p:cNvPr id="4" name="Image 3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566F2747-58D6-6DB9-FFFB-D3FF762E6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0" y="4781550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2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arron, bois, capture d’écran, sol&#10;&#10;Description générée automatiquement">
            <a:extLst>
              <a:ext uri="{FF2B5EF4-FFF2-40B4-BE49-F238E27FC236}">
                <a16:creationId xmlns:a16="http://schemas.microsoft.com/office/drawing/2014/main" id="{575F73AB-4F18-D5BC-6116-B16BAACB91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94" y="-1478564"/>
            <a:ext cx="12829880" cy="85532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54D666C-D440-7D78-665F-0D56813D05F2}"/>
              </a:ext>
            </a:extLst>
          </p:cNvPr>
          <p:cNvSpPr txBox="1"/>
          <p:nvPr/>
        </p:nvSpPr>
        <p:spPr>
          <a:xfrm>
            <a:off x="2127332" y="3444281"/>
            <a:ext cx="75367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400" b="1" err="1">
                <a:solidFill>
                  <a:srgbClr val="4F3A35"/>
                </a:solidFill>
              </a:rPr>
              <a:t>Means</a:t>
            </a:r>
            <a:r>
              <a:rPr lang="fr-CA" sz="2400" b="1">
                <a:solidFill>
                  <a:srgbClr val="4F3A35"/>
                </a:solidFill>
              </a:rPr>
              <a:t> « </a:t>
            </a:r>
            <a:r>
              <a:rPr lang="fr-CA" sz="2400" b="1">
                <a:solidFill>
                  <a:srgbClr val="C20C2E"/>
                </a:solidFill>
              </a:rPr>
              <a:t>the one </a:t>
            </a:r>
            <a:r>
              <a:rPr lang="fr-CA" sz="2400" b="1" err="1">
                <a:solidFill>
                  <a:srgbClr val="C20C2E"/>
                </a:solidFill>
              </a:rPr>
              <a:t>who</a:t>
            </a:r>
            <a:r>
              <a:rPr lang="fr-CA" sz="2400" b="1">
                <a:solidFill>
                  <a:srgbClr val="C20C2E"/>
                </a:solidFill>
              </a:rPr>
              <a:t> </a:t>
            </a:r>
            <a:r>
              <a:rPr lang="fr-CA" sz="2400" b="1" err="1">
                <a:solidFill>
                  <a:srgbClr val="C20C2E"/>
                </a:solidFill>
              </a:rPr>
              <a:t>builds</a:t>
            </a:r>
            <a:r>
              <a:rPr lang="fr-CA" sz="2400" b="1"/>
              <a:t> </a:t>
            </a:r>
            <a:r>
              <a:rPr lang="fr-CA" sz="2400" b="1">
                <a:solidFill>
                  <a:srgbClr val="4F3A35"/>
                </a:solidFill>
              </a:rPr>
              <a:t>» in Atikamekw..</a:t>
            </a:r>
            <a:endParaRPr lang="fr-CA" sz="2400" b="1">
              <a:solidFill>
                <a:srgbClr val="4F3A35"/>
              </a:solidFill>
              <a:cs typeface="Calibri"/>
            </a:endParaRPr>
          </a:p>
          <a:p>
            <a:pPr algn="ctr"/>
            <a:r>
              <a:rPr lang="fr-CA" sz="2400">
                <a:solidFill>
                  <a:srgbClr val="4F3A35"/>
                </a:solidFill>
              </a:rPr>
              <a:t>Building a </a:t>
            </a:r>
            <a:r>
              <a:rPr lang="fr-CA" sz="2400" err="1">
                <a:solidFill>
                  <a:srgbClr val="F67E2C"/>
                </a:solidFill>
              </a:rPr>
              <a:t>financial</a:t>
            </a:r>
            <a:r>
              <a:rPr lang="fr-CA" sz="2400">
                <a:solidFill>
                  <a:srgbClr val="F67E2C"/>
                </a:solidFill>
              </a:rPr>
              <a:t> future</a:t>
            </a:r>
            <a:r>
              <a:rPr lang="fr-CA" sz="2400">
                <a:solidFill>
                  <a:srgbClr val="4F3A35"/>
                </a:solidFill>
              </a:rPr>
              <a:t>…</a:t>
            </a:r>
            <a:endParaRPr lang="fr-CA" sz="2400">
              <a:solidFill>
                <a:srgbClr val="4F3A35"/>
              </a:solidFill>
              <a:cs typeface="Calibri"/>
            </a:endParaRPr>
          </a:p>
          <a:p>
            <a:pPr algn="ctr"/>
            <a:r>
              <a:rPr lang="fr-CA" sz="2400">
                <a:solidFill>
                  <a:srgbClr val="4F3A35"/>
                </a:solidFill>
              </a:rPr>
              <a:t>Building</a:t>
            </a:r>
            <a:r>
              <a:rPr lang="fr-CA" sz="2400"/>
              <a:t> </a:t>
            </a:r>
            <a:r>
              <a:rPr lang="fr-CA" sz="2400">
                <a:solidFill>
                  <a:srgbClr val="C20C2E"/>
                </a:solidFill>
              </a:rPr>
              <a:t>a home</a:t>
            </a:r>
            <a:r>
              <a:rPr lang="fr-CA" sz="2400">
                <a:solidFill>
                  <a:srgbClr val="4F3A35"/>
                </a:solidFill>
              </a:rPr>
              <a:t>… </a:t>
            </a:r>
            <a:endParaRPr lang="fr-CA" sz="2400">
              <a:solidFill>
                <a:srgbClr val="4F3A35"/>
              </a:solidFill>
              <a:cs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7C6755-417D-FDC0-753D-E088FC826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27"/>
            <a:ext cx="12192000" cy="317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78352A-45D3-F6BA-1E97-AB2DCF5A8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3" name="Image 2" descr="Une image contenant Police, logo, symbole, cercle&#10;&#10;Description générée automatiquement">
            <a:extLst>
              <a:ext uri="{FF2B5EF4-FFF2-40B4-BE49-F238E27FC236}">
                <a16:creationId xmlns:a16="http://schemas.microsoft.com/office/drawing/2014/main" id="{33DE262A-D71F-69D7-418A-CAC23AED3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30" y="1267781"/>
            <a:ext cx="4725806" cy="20192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FC55DA-6535-C717-EDB4-83BC961FC11D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Official launch…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B60F78-F557-A2CD-5D26-895F8516012D}"/>
              </a:ext>
            </a:extLst>
          </p:cNvPr>
          <p:cNvSpPr txBox="1"/>
          <p:nvPr/>
        </p:nvSpPr>
        <p:spPr>
          <a:xfrm>
            <a:off x="2405202" y="5309530"/>
            <a:ext cx="698104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800" b="1" dirty="0" err="1">
                <a:solidFill>
                  <a:srgbClr val="4F3A35"/>
                </a:solidFill>
              </a:rPr>
              <a:t>Website</a:t>
            </a:r>
            <a:r>
              <a:rPr lang="fr-CA" sz="2800" b="1" dirty="0">
                <a:solidFill>
                  <a:srgbClr val="4F3A35"/>
                </a:solidFill>
              </a:rPr>
              <a:t>:</a:t>
            </a:r>
            <a:r>
              <a:rPr lang="fr-CA" sz="2800" b="1" dirty="0"/>
              <a:t> </a:t>
            </a:r>
            <a:r>
              <a:rPr lang="fr-CA" sz="2800" b="1" dirty="0">
                <a:solidFill>
                  <a:srgbClr val="C20C2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manikaso.com</a:t>
            </a:r>
            <a:r>
              <a:rPr lang="fr-CA" sz="2800" b="1" dirty="0">
                <a:solidFill>
                  <a:srgbClr val="C20C2E"/>
                </a:solidFill>
              </a:rPr>
              <a:t> </a:t>
            </a:r>
            <a:endParaRPr lang="fr-CA" sz="2800" b="1" dirty="0">
              <a:solidFill>
                <a:srgbClr val="C20C2E"/>
              </a:solidFill>
              <a:cs typeface="Calibri"/>
            </a:endParaRPr>
          </a:p>
          <a:p>
            <a:pPr algn="ctr"/>
            <a:r>
              <a:rPr lang="fr-CA" sz="2800" b="1" dirty="0">
                <a:solidFill>
                  <a:srgbClr val="4F3A35"/>
                </a:solidFill>
              </a:rPr>
              <a:t>Facebook:</a:t>
            </a:r>
            <a:r>
              <a:rPr lang="fr-CA" sz="2800" b="1" dirty="0"/>
              <a:t> </a:t>
            </a:r>
            <a:r>
              <a:rPr lang="fr-CA" sz="2800" b="1" dirty="0" err="1">
                <a:solidFill>
                  <a:srgbClr val="C20C2E"/>
                </a:solidFill>
              </a:rPr>
              <a:t>Manikaso</a:t>
            </a:r>
            <a:endParaRPr lang="fr-CA" sz="2800" b="1" dirty="0">
              <a:solidFill>
                <a:srgbClr val="C20C2E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41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658BFB-7CD6-9132-84BD-178F249287C1}"/>
              </a:ext>
            </a:extLst>
          </p:cNvPr>
          <p:cNvSpPr/>
          <p:nvPr/>
        </p:nvSpPr>
        <p:spPr>
          <a:xfrm>
            <a:off x="940129" y="1237013"/>
            <a:ext cx="4957948" cy="5175661"/>
          </a:xfrm>
          <a:prstGeom prst="rect">
            <a:avLst/>
          </a:prstGeom>
          <a:solidFill>
            <a:srgbClr val="FAE1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EA3D1E-2B11-DE84-5AEC-CC8F9C468BA1}"/>
              </a:ext>
            </a:extLst>
          </p:cNvPr>
          <p:cNvSpPr/>
          <p:nvPr/>
        </p:nvSpPr>
        <p:spPr>
          <a:xfrm>
            <a:off x="6313713" y="1237012"/>
            <a:ext cx="4957948" cy="5175661"/>
          </a:xfrm>
          <a:prstGeom prst="rect">
            <a:avLst/>
          </a:prstGeom>
          <a:solidFill>
            <a:srgbClr val="FFF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134017" y="1526163"/>
            <a:ext cx="4591545" cy="42011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spcAft>
                <a:spcPts val="600"/>
              </a:spcAft>
            </a:pPr>
            <a:endParaRPr lang="fr-CA" sz="2400" b="1" kern="1200">
              <a:solidFill>
                <a:srgbClr val="4F3A35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CA" sz="2200" err="1">
                <a:solidFill>
                  <a:srgbClr val="4F3A35"/>
                </a:solidFill>
                <a:cs typeface="Calibri"/>
              </a:rPr>
              <a:t>Keeping</a:t>
            </a:r>
            <a:r>
              <a:rPr lang="fr-CA" sz="2200">
                <a:solidFill>
                  <a:srgbClr val="4F3A35"/>
                </a:solidFill>
                <a:cs typeface="Calibri"/>
              </a:rPr>
              <a:t>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track</a:t>
            </a:r>
            <a:r>
              <a:rPr lang="fr-CA" sz="2200">
                <a:solidFill>
                  <a:srgbClr val="4F3A35"/>
                </a:solidFill>
                <a:cs typeface="Calibri"/>
              </a:rPr>
              <a:t> of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my</a:t>
            </a:r>
            <a:r>
              <a:rPr lang="fr-CA" sz="2200">
                <a:solidFill>
                  <a:srgbClr val="4F3A35"/>
                </a:solidFill>
                <a:cs typeface="Calibri"/>
              </a:rPr>
              <a:t>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expenses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CA" sz="2200" err="1">
                <a:solidFill>
                  <a:srgbClr val="4F3A35"/>
                </a:solidFill>
                <a:cs typeface="Calibri"/>
              </a:rPr>
              <a:t>Starting</a:t>
            </a:r>
            <a:r>
              <a:rPr lang="fr-CA" sz="2200">
                <a:solidFill>
                  <a:srgbClr val="4F3A35"/>
                </a:solidFill>
                <a:cs typeface="Calibri"/>
              </a:rPr>
              <a:t> a budget</a:t>
            </a: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 err="1">
                <a:solidFill>
                  <a:srgbClr val="4F3A35"/>
                </a:solidFill>
                <a:cs typeface="Calibri"/>
              </a:rPr>
              <a:t>Understanding</a:t>
            </a:r>
            <a:r>
              <a:rPr lang="fr-CA" sz="2200">
                <a:solidFill>
                  <a:srgbClr val="4F3A35"/>
                </a:solidFill>
                <a:cs typeface="Calibri"/>
              </a:rPr>
              <a:t>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credit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Home building process</a:t>
            </a: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200">
                <a:solidFill>
                  <a:srgbClr val="4F3A35"/>
                </a:solidFill>
              </a:rPr>
              <a:t>Raising awareness of financial exploitation (seniors)</a:t>
            </a:r>
            <a:endParaRPr lang="fr-CA" sz="2200">
              <a:solidFill>
                <a:srgbClr val="4F3A35"/>
              </a:solidFill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Financial </a:t>
            </a:r>
            <a:r>
              <a:rPr lang="fr-CA" sz="2200" err="1">
                <a:solidFill>
                  <a:srgbClr val="4F3A35"/>
                </a:solidFill>
              </a:rPr>
              <a:t>literacy</a:t>
            </a:r>
            <a:r>
              <a:rPr lang="fr-CA" sz="2200">
                <a:solidFill>
                  <a:srgbClr val="4F3A35"/>
                </a:solidFill>
              </a:rPr>
              <a:t> </a:t>
            </a:r>
            <a:r>
              <a:rPr lang="fr-CA" sz="2200" err="1">
                <a:solidFill>
                  <a:srgbClr val="4F3A35"/>
                </a:solidFill>
              </a:rPr>
              <a:t>awareness</a:t>
            </a:r>
            <a:r>
              <a:rPr lang="fr-CA" sz="2200">
                <a:solidFill>
                  <a:srgbClr val="4F3A35"/>
                </a:solidFill>
              </a:rPr>
              <a:t> (entrepreneurial component)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indent="-457200">
              <a:spcAft>
                <a:spcPts val="600"/>
              </a:spcAft>
              <a:buChar char="-"/>
            </a:pPr>
            <a:endParaRPr lang="fr-CA" sz="3200" b="1">
              <a:solidFill>
                <a:srgbClr val="4F3A35"/>
              </a:solidFill>
              <a:cs typeface="Calibri" panose="020F050202020403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7C3C2B-A5F6-F7B8-39D8-3E9F32D0C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CE85FD-D1AE-A2A8-BFA3-E14F91CA3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F56FEC-6197-5AEA-36E5-7AA6FE272D76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Workshops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E68CC2-63CB-2739-4C6C-78B1D4FB8FC3}"/>
              </a:ext>
            </a:extLst>
          </p:cNvPr>
          <p:cNvSpPr txBox="1"/>
          <p:nvPr/>
        </p:nvSpPr>
        <p:spPr>
          <a:xfrm>
            <a:off x="6497705" y="1526162"/>
            <a:ext cx="4591545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spcAft>
                <a:spcPts val="600"/>
              </a:spcAft>
            </a:pPr>
            <a:endParaRPr lang="fr-CA" sz="2400" b="1" kern="1200">
              <a:solidFill>
                <a:srgbClr val="4F3A35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fr-CA" sz="2200" err="1">
                <a:solidFill>
                  <a:srgbClr val="4F3A35"/>
                </a:solidFill>
              </a:rPr>
              <a:t>Indebtedness</a:t>
            </a:r>
            <a:endParaRPr lang="fr-CA" sz="2200">
              <a:solidFill>
                <a:srgbClr val="4F3A35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fr-CA" sz="2200" err="1">
                <a:solidFill>
                  <a:srgbClr val="4F3A35"/>
                </a:solidFill>
                <a:cs typeface="Calibri"/>
              </a:rPr>
              <a:t>Savings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Down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payment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Housing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needs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Mold </a:t>
            </a:r>
            <a:r>
              <a:rPr lang="fr-CA" sz="2200" err="1">
                <a:solidFill>
                  <a:srgbClr val="4F3A35"/>
                </a:solidFill>
                <a:cs typeface="Calibri"/>
              </a:rPr>
              <a:t>prevention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>
              <a:spcAft>
                <a:spcPts val="600"/>
              </a:spcAft>
            </a:pPr>
            <a:endParaRPr lang="fr-CA" sz="2200"/>
          </a:p>
          <a:p>
            <a:pPr marL="457200" indent="-457200">
              <a:spcAft>
                <a:spcPts val="600"/>
              </a:spcAft>
              <a:buFontTx/>
              <a:buChar char="-"/>
            </a:pPr>
            <a:endParaRPr lang="fr-CA" sz="3200" b="1">
              <a:solidFill>
                <a:srgbClr val="4F3A35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FBC1B2-324F-5DA8-6028-0B9F150834C9}"/>
              </a:ext>
            </a:extLst>
          </p:cNvPr>
          <p:cNvSpPr txBox="1"/>
          <p:nvPr/>
        </p:nvSpPr>
        <p:spPr>
          <a:xfrm>
            <a:off x="1132114" y="131024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800" b="1" i="1" err="1">
                <a:solidFill>
                  <a:srgbClr val="C20C2E"/>
                </a:solidFill>
              </a:rPr>
              <a:t>Available</a:t>
            </a: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8C0DE6-DFB0-C36C-E1BD-206EBE09A7B7}"/>
              </a:ext>
            </a:extLst>
          </p:cNvPr>
          <p:cNvSpPr txBox="1"/>
          <p:nvPr/>
        </p:nvSpPr>
        <p:spPr>
          <a:xfrm>
            <a:off x="6495803" y="131024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800" b="1" i="1" err="1">
                <a:solidFill>
                  <a:srgbClr val="F67E2C"/>
                </a:solidFill>
              </a:rPr>
              <a:t>Upcoming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17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496C30-6F00-953B-87A6-3F4ED179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89297"/>
            <a:ext cx="4368602" cy="11507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Keep track of my expenses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E9238-8217-22C1-8FE4-63DF3951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4502371" cy="2304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solidFill>
                  <a:srgbClr val="4F3A35"/>
                </a:solidFill>
              </a:rPr>
              <a:t>Workshop objectives:</a:t>
            </a:r>
            <a:br>
              <a:rPr lang="en-US" sz="2000" b="1">
                <a:solidFill>
                  <a:srgbClr val="4F3A35"/>
                </a:solidFill>
              </a:rPr>
            </a:br>
            <a:endParaRPr lang="en-US" sz="20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Be aware of your expenses</a:t>
            </a: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Budgeting skills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  <a:cs typeface="Calibri"/>
              </a:rPr>
              <a:t>Good management of personal finances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899205A-8F7B-B739-E6B8-BDDA3CC71B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-1" b="12773"/>
          <a:stretch/>
        </p:blipFill>
        <p:spPr>
          <a:xfrm>
            <a:off x="6368977" y="584200"/>
            <a:ext cx="5716725" cy="56959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FD4E5C-F2CB-317B-ED0D-627846B02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9BCBB-354E-0730-6634-97E4DA3E3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496C30-6F00-953B-87A6-3F4ED179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717947"/>
            <a:ext cx="4368602" cy="522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Starting a budget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E9238-8217-22C1-8FE4-63DF3951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5864446" cy="26663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>
                <a:solidFill>
                  <a:srgbClr val="4F3A35"/>
                </a:solidFill>
              </a:rPr>
              <a:t>Workshop objectives:</a:t>
            </a:r>
            <a:br>
              <a:rPr lang="en-US" sz="2000" b="1"/>
            </a:br>
            <a:endParaRPr lang="en-US" sz="20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  <a:cs typeface="Calibri"/>
              </a:rPr>
              <a:t>Draw up an initial outline of your monthly </a:t>
            </a:r>
            <a:br>
              <a:rPr lang="en-US" sz="2000">
                <a:cs typeface="Calibri"/>
              </a:rPr>
            </a:br>
            <a:r>
              <a:rPr lang="en-US" sz="2000">
                <a:solidFill>
                  <a:srgbClr val="4F3A35"/>
                </a:solidFill>
                <a:cs typeface="Calibri"/>
              </a:rPr>
              <a:t>income and expenses</a:t>
            </a: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Realize that everyday choices influence your finances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Encourage participants to complete the portrait of their expenses with specific information</a:t>
            </a:r>
            <a:endParaRPr lang="en-US" sz="2000">
              <a:solidFill>
                <a:srgbClr val="4F3A35"/>
              </a:solidFill>
              <a:cs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FD4E5C-F2CB-317B-ED0D-627846B0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9BCBB-354E-0730-6634-97E4DA3E3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8" name="Espace réservé pour une image  5">
            <a:extLst>
              <a:ext uri="{FF2B5EF4-FFF2-40B4-BE49-F238E27FC236}">
                <a16:creationId xmlns:a16="http://schemas.microsoft.com/office/drawing/2014/main" id="{DE0CB3C1-1122-8B59-6CA6-E79324E5E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r="1" b="16581"/>
          <a:stretch/>
        </p:blipFill>
        <p:spPr>
          <a:xfrm>
            <a:off x="6507645" y="681017"/>
            <a:ext cx="5530111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6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de40df-558a-4034-9824-144db4a87d94" xsi:nil="true"/>
    <lcf76f155ced4ddcb4097134ff3c332f xmlns="5d83bd12-92be-483f-acf7-3f393e188ce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E835C80D787D44A09081E7A441B8CD" ma:contentTypeVersion="17" ma:contentTypeDescription="Create a new document." ma:contentTypeScope="" ma:versionID="de91a8acfaab6217d408f7de1d74b8e3">
  <xsd:schema xmlns:xsd="http://www.w3.org/2001/XMLSchema" xmlns:xs="http://www.w3.org/2001/XMLSchema" xmlns:p="http://schemas.microsoft.com/office/2006/metadata/properties" xmlns:ns2="5d83bd12-92be-483f-acf7-3f393e188ce3" xmlns:ns3="43de40df-558a-4034-9824-144db4a87d94" targetNamespace="http://schemas.microsoft.com/office/2006/metadata/properties" ma:root="true" ma:fieldsID="429a79b985f216c1c5fd10ff43ec6292" ns2:_="" ns3:_="">
    <xsd:import namespace="5d83bd12-92be-483f-acf7-3f393e188ce3"/>
    <xsd:import namespace="43de40df-558a-4034-9824-144db4a87d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3bd12-92be-483f-acf7-3f393e188c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3d391ba-e76c-4e89-9ddb-4076bf200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de40df-558a-4034-9824-144db4a87d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294c7dd-8f0b-453d-9df2-caeab6546e40}" ma:internalName="TaxCatchAll" ma:showField="CatchAllData" ma:web="43de40df-558a-4034-9824-144db4a87d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6A5707-8755-4879-9493-F6988C1F946F}">
  <ds:schemaRefs>
    <ds:schemaRef ds:uri="43de40df-558a-4034-9824-144db4a87d94"/>
    <ds:schemaRef ds:uri="5d83bd12-92be-483f-acf7-3f393e188ce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1316E8-BA5C-4FE8-80DC-03AFC243BF43}">
  <ds:schemaRefs>
    <ds:schemaRef ds:uri="43de40df-558a-4034-9824-144db4a87d94"/>
    <ds:schemaRef ds:uri="5d83bd12-92be-483f-acf7-3f393e188c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B4FE9F5-86A2-4E84-A611-AE6C9847D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Manikaso CSSPNQL</Template>
  <TotalTime>1</TotalTime>
  <Words>504</Words>
  <Application>Microsoft Office PowerPoint</Application>
  <PresentationFormat>Grand écran</PresentationFormat>
  <Paragraphs>107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Keep track of my expenses</vt:lpstr>
      <vt:lpstr>Starting a budget</vt:lpstr>
      <vt:lpstr>Understanding credit</vt:lpstr>
      <vt:lpstr>Home building process </vt:lpstr>
      <vt:lpstr>Raising awareness of financial exploitation (seniors)</vt:lpstr>
      <vt:lpstr>Financial literacy awareness (entrepreneurial component)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Mish-Shannda Bastien-Pilot</dc:creator>
  <cp:lastModifiedBy>Steve Laveau</cp:lastModifiedBy>
  <cp:revision>2</cp:revision>
  <dcterms:created xsi:type="dcterms:W3CDTF">2023-11-01T18:16:01Z</dcterms:created>
  <dcterms:modified xsi:type="dcterms:W3CDTF">2023-11-21T17:19:49Z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0x010100A7E835C80D787D44A09081E7A441B8CD</vt:lpwstr>
  </property>
  <property fmtid="{D5CDD505-2E9C-101B-9397-08002B2CF9AE}" pid="3" name="MediaServiceImageTags">
    <vt:lpwstr/>
  </property>
</Properties>
</file>