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583" r:id="rId5"/>
    <p:sldId id="269" r:id="rId6"/>
    <p:sldId id="571" r:id="rId7"/>
    <p:sldId id="576" r:id="rId8"/>
    <p:sldId id="573" r:id="rId9"/>
    <p:sldId id="575" r:id="rId10"/>
    <p:sldId id="581" r:id="rId11"/>
    <p:sldId id="260" r:id="rId12"/>
    <p:sldId id="579" r:id="rId13"/>
    <p:sldId id="580" r:id="rId14"/>
    <p:sldId id="268" r:id="rId15"/>
    <p:sldId id="577" r:id="rId16"/>
    <p:sldId id="582" r:id="rId17"/>
    <p:sldId id="259" r:id="rId18"/>
    <p:sldId id="267" r:id="rId19"/>
    <p:sldId id="584" r:id="rId20"/>
    <p:sldId id="262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C2E"/>
    <a:srgbClr val="F67E2C"/>
    <a:srgbClr val="FAE1E5"/>
    <a:srgbClr val="FFF0E8"/>
    <a:srgbClr val="4F3A35"/>
    <a:srgbClr val="917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10C45D-6842-8AE3-6035-3B1965445F96}" v="1494" dt="2023-11-20T18:25:30.400"/>
    <p1510:client id="{34DB5806-7456-4F84-89B0-84BC7F705BBD}" v="238" dt="2023-11-20T20:17:02.006"/>
    <p1510:client id="{5D897C0A-CBD7-40C9-A44A-A4CC285444AA}" v="2140" dt="2023-11-21T13:50:34.877"/>
    <p1510:client id="{9FCB9CFA-1B84-B490-553E-E4A25689837E}" v="6" dt="2023-11-20T19:34:08.649"/>
    <p1510:client id="{D26BFE6D-DDD8-1D3E-2789-7552691A3EF7}" v="431" dt="2023-11-20T19:41:00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 Mailhot" userId="14ee91e2fb145344" providerId="LiveId" clId="{F7C113F8-8A99-4BD5-8430-7DCE4709ECBB}"/>
    <pc:docChg chg="modSld">
      <pc:chgData name="Stephan Mailhot" userId="14ee91e2fb145344" providerId="LiveId" clId="{F7C113F8-8A99-4BD5-8430-7DCE4709ECBB}" dt="2023-11-21T17:23:27.725" v="0" actId="1036"/>
      <pc:docMkLst>
        <pc:docMk/>
      </pc:docMkLst>
      <pc:sldChg chg="modSp mod">
        <pc:chgData name="Stephan Mailhot" userId="14ee91e2fb145344" providerId="LiveId" clId="{F7C113F8-8A99-4BD5-8430-7DCE4709ECBB}" dt="2023-11-21T17:23:27.725" v="0" actId="1036"/>
        <pc:sldMkLst>
          <pc:docMk/>
          <pc:sldMk cId="1682415644" sldId="575"/>
        </pc:sldMkLst>
        <pc:picChg chg="mod">
          <ac:chgData name="Stephan Mailhot" userId="14ee91e2fb145344" providerId="LiveId" clId="{F7C113F8-8A99-4BD5-8430-7DCE4709ECBB}" dt="2023-11-21T17:23:27.725" v="0" actId="1036"/>
          <ac:picMkLst>
            <pc:docMk/>
            <pc:sldMk cId="1682415644" sldId="575"/>
            <ac:picMk id="7" creationId="{575F73AB-4F18-D5BC-6116-B16BAACB914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4C127-4418-4590-A349-636781EB6253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3D3D5-3B00-4688-9418-CAF05C950E1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5387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7FB1BD-FB1F-C670-D3FD-DB06C7D0B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D25EBD-F2E3-3E0C-F7EF-81940986B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5B3FA2-FE2A-6875-7A5F-0A88900FE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F1EB5-8EB3-4168-93A7-BD8E24713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B2CB54-8C36-3D4D-F07E-47475D00F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1508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B0440C-E102-64BC-AD02-FCDAA071C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48FD8C-F3A0-3E2E-0996-8E367DE22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536E98-61F6-F632-66C9-D3D453A2B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C291CB-B09E-186C-31A9-1843A271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3FB8A2-B45E-78A4-94A4-336EB3790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3601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2C734F7-E3D6-39FC-A53C-EA6F445D58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3BB6E2-72C4-5515-CBB0-513587143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D8A503-6A02-F12F-6921-67D5EB92A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F56F8D-F4CA-BDE7-63C8-233120CCA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75B62A-6186-E7F0-B9B3-431D4819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82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4C4F49-3451-55C3-339A-492D521CE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3E3F10-56E2-818D-4216-606623337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A3C83C-4C82-31B4-9F5E-0FC88D7B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3B4CE0-3B12-9D5F-75D3-48D82B679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8EA234-7EE6-5D6D-F84E-947CA1ED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85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E3D2B7-C3F4-22AF-3A3C-A2005C972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051AE-D35A-45A4-2CC5-877F1E1AB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87F6DB-DD8A-F05C-5466-72CB489F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E5DACC-10FE-8837-EEC6-F01CB981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36152C-31D2-A49A-96A1-9AC8D824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83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65AA2D-8B60-7F30-A8D5-67ED13F3E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0BFDCC-9C2C-4DF7-4812-8ABC6949C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98AEDE-BCDB-2476-CA25-2645798B8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AC8406-6B74-BF8E-C09F-4995F9A6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89716A-AC74-0CEA-13BD-87A5BB9EF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6F7833-7E1F-3BAD-D58B-8CD29618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9452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E36058-BA77-7F28-0496-7E9A27371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32EBB6-0651-545F-D8FB-598CA18E6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8C5F11-73A6-06CF-4286-9A296CEA0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813573-8FCA-7FC4-C3B8-479418B38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6DE2575-DC8D-690C-009B-AD7CAC4CD4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1423614-A1A1-B231-6CA2-94CACDA4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80634FF-A2AA-6397-BEF8-39609B34E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C14743-647A-AA0F-1CA9-7BF8DAB8E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0815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EBCEFD-BC83-355C-AE23-169C80BCC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2A6B81-AAF3-BCCE-1C51-F8459AB7B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F4B5EC0-D592-CDE0-73B2-7E059A06A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10EBC0-D533-7F8C-49A0-2B18E98A8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103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0149867-CBCC-0AEE-2477-180627614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9ED007-6D17-1CB6-1719-BE9AD2C83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74CFDF-0016-7822-7927-2B206DC6C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42729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0A83A3-94FF-6D6A-9FC8-AFC76EBC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C023EA-7708-8742-034B-D6485778A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C99219A-E2B1-1DA7-9A3B-D5D4B6E8A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959D1F-C8F6-126D-A59E-5D6A25F0F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B750D7-4F13-98BD-4D92-1C84FA331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A38813-E696-6815-6E58-6C923C9E4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831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5A636D-921E-F97E-6D99-A26F90D79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FFF9E1A-9701-0A3E-DF7C-19A30DEE87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9A56D8-4E1F-0678-67BD-1851FD13C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6D166D-A525-8C02-F9AB-E1DD1968C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82ACD8-BC9F-45C4-1ADF-8FA1C2D6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322441-9930-3FD1-3CAD-B5944EB2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C7A0-9E6D-411C-BA1C-BBCD88B17C9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234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62D662C-1079-C908-692E-B7F58D1A2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C536C8-7104-B1A1-AC4D-C7967F6E8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313324-BA15-D37B-12C4-93604D01C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DB8EF-C8EA-4F5E-A040-CE17FE912C09}" type="datetimeFigureOut">
              <a:rPr lang="fr-CA" smtClean="0"/>
              <a:t>2023-11-21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7F4A1E-594A-ABE5-067F-AB9377B2A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E524B5-3A21-9254-041C-AF05B4777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C7A0-9E6D-411C-BA1C-BBCD88B17C9D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863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freepngimg.com/png/18132-construction-building-png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manikaso.com/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bâtiment, fenêtre, ciel&#10;&#10;Description générée automatiquement">
            <a:extLst>
              <a:ext uri="{FF2B5EF4-FFF2-40B4-BE49-F238E27FC236}">
                <a16:creationId xmlns:a16="http://schemas.microsoft.com/office/drawing/2014/main" id="{68B79EF3-0D9B-154A-365D-726A27887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" y="0"/>
            <a:ext cx="12172207" cy="6858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4254DB1-0E7C-BAA0-12FB-D79B8952B713}"/>
              </a:ext>
            </a:extLst>
          </p:cNvPr>
          <p:cNvSpPr txBox="1"/>
          <p:nvPr/>
        </p:nvSpPr>
        <p:spPr>
          <a:xfrm>
            <a:off x="3354245" y="3529443"/>
            <a:ext cx="4930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/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54D666C-D440-7D78-665F-0D56813D05F2}"/>
              </a:ext>
            </a:extLst>
          </p:cNvPr>
          <p:cNvSpPr txBox="1"/>
          <p:nvPr/>
        </p:nvSpPr>
        <p:spPr>
          <a:xfrm>
            <a:off x="2711314" y="3577068"/>
            <a:ext cx="676937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3200" b="1" i="1">
                <a:solidFill>
                  <a:srgbClr val="4F3A35"/>
                </a:solidFill>
              </a:rPr>
              <a:t>Rencontre régionale sur le logement</a:t>
            </a:r>
            <a:br>
              <a:rPr lang="fr-CA" sz="2400" b="1" i="1">
                <a:solidFill>
                  <a:srgbClr val="4F3A35"/>
                </a:solidFill>
              </a:rPr>
            </a:br>
            <a:br>
              <a:rPr lang="fr-CA" sz="2400" b="1" i="1">
                <a:solidFill>
                  <a:srgbClr val="4F3A35"/>
                </a:solidFill>
              </a:rPr>
            </a:br>
            <a:r>
              <a:rPr lang="fr-CA" sz="2400" b="1" i="1">
                <a:solidFill>
                  <a:srgbClr val="4F3A35"/>
                </a:solidFill>
              </a:rPr>
              <a:t>21 novembre 2023</a:t>
            </a:r>
            <a:endParaRPr lang="fr-CA" sz="2400" b="1" i="1">
              <a:solidFill>
                <a:srgbClr val="4F3A35"/>
              </a:solidFill>
              <a:cs typeface="Calibri"/>
            </a:endParaRPr>
          </a:p>
        </p:txBody>
      </p:sp>
      <p:pic>
        <p:nvPicPr>
          <p:cNvPr id="6" name="Image 5" descr="Une image contenant Police, logo, symbole, cercle&#10;&#10;Description générée automatiquement">
            <a:extLst>
              <a:ext uri="{FF2B5EF4-FFF2-40B4-BE49-F238E27FC236}">
                <a16:creationId xmlns:a16="http://schemas.microsoft.com/office/drawing/2014/main" id="{46C5AE2A-B7F9-5F10-6485-6898441DF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96" y="628643"/>
            <a:ext cx="6318829" cy="26999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77C6755-417D-FDC0-753D-E088FC826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227"/>
            <a:ext cx="12192000" cy="317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78352A-45D3-F6BA-1E97-AB2DCF5A8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5" name="Image 4" descr="Une image contenant clipart, Graphique, illustration, graphisme&#10;&#10;Description générée automatiquement">
            <a:extLst>
              <a:ext uri="{FF2B5EF4-FFF2-40B4-BE49-F238E27FC236}">
                <a16:creationId xmlns:a16="http://schemas.microsoft.com/office/drawing/2014/main" id="{EA662366-8325-F53F-9967-CEA96CA4F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725" y="5286420"/>
            <a:ext cx="2505342" cy="97595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B423BA6-1C6A-3730-6F77-86D17B093F8B}"/>
              </a:ext>
            </a:extLst>
          </p:cNvPr>
          <p:cNvSpPr txBox="1"/>
          <p:nvPr/>
        </p:nvSpPr>
        <p:spPr>
          <a:xfrm>
            <a:off x="6681751" y="5672232"/>
            <a:ext cx="2235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i="1"/>
              <a:t>Un projet développé par</a:t>
            </a:r>
          </a:p>
        </p:txBody>
      </p:sp>
    </p:spTree>
    <p:extLst>
      <p:ext uri="{BB962C8B-B14F-4D97-AF65-F5344CB8AC3E}">
        <p14:creationId xmlns:p14="http://schemas.microsoft.com/office/powerpoint/2010/main" val="2475507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750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D496C30-6F00-953B-87A6-3F4ED1799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717947"/>
            <a:ext cx="4368602" cy="5221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err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Comprendre</a:t>
            </a:r>
            <a:r>
              <a:rPr lang="en-US" sz="36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sz="3600" b="1" err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crédit</a:t>
            </a:r>
            <a:endParaRPr lang="fr-FR" err="1">
              <a:ea typeface="+mn-ea"/>
              <a:cs typeface="+mn-cs"/>
            </a:endParaRP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9044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0EE9238-8217-22C1-8FE4-63DF39511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3190399"/>
            <a:ext cx="5864446" cy="26663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 err="1">
                <a:solidFill>
                  <a:srgbClr val="4F3A35"/>
                </a:solidFill>
              </a:rPr>
              <a:t>Objectifs</a:t>
            </a:r>
            <a:r>
              <a:rPr lang="en-US" sz="2000" b="1">
                <a:solidFill>
                  <a:srgbClr val="4F3A35"/>
                </a:solidFill>
              </a:rPr>
              <a:t> de </a:t>
            </a:r>
            <a:r>
              <a:rPr lang="en-US" sz="2000" b="1" err="1">
                <a:solidFill>
                  <a:srgbClr val="4F3A35"/>
                </a:solidFill>
              </a:rPr>
              <a:t>l’atelier</a:t>
            </a:r>
            <a:r>
              <a:rPr lang="en-US" sz="2000" b="1">
                <a:solidFill>
                  <a:srgbClr val="4F3A35"/>
                </a:solidFill>
              </a:rPr>
              <a:t>:</a:t>
            </a:r>
            <a:br>
              <a:rPr lang="en-US" sz="2000" b="1">
                <a:cs typeface="Calibri"/>
              </a:rPr>
            </a:b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Font typeface="Arial"/>
              <a:buBlip>
                <a:blip r:embed="rId2"/>
              </a:buBlip>
            </a:pPr>
            <a:r>
              <a:rPr lang="en-US" sz="2000" err="1">
                <a:solidFill>
                  <a:srgbClr val="4F3A35"/>
                </a:solidFill>
              </a:rPr>
              <a:t>Comprendre</a:t>
            </a:r>
            <a:r>
              <a:rPr lang="en-US" sz="2000">
                <a:solidFill>
                  <a:srgbClr val="4F3A35"/>
                </a:solidFill>
              </a:rPr>
              <a:t> le </a:t>
            </a:r>
            <a:r>
              <a:rPr lang="en-US" sz="2000" err="1">
                <a:solidFill>
                  <a:srgbClr val="4F3A35"/>
                </a:solidFill>
              </a:rPr>
              <a:t>fonctionnement</a:t>
            </a:r>
            <a:r>
              <a:rPr lang="en-US" sz="2000">
                <a:solidFill>
                  <a:srgbClr val="4F3A35"/>
                </a:solidFill>
              </a:rPr>
              <a:t> </a:t>
            </a:r>
            <a:r>
              <a:rPr lang="en-US" sz="2000" err="1">
                <a:solidFill>
                  <a:srgbClr val="4F3A35"/>
                </a:solidFill>
              </a:rPr>
              <a:t>d’une</a:t>
            </a:r>
            <a:r>
              <a:rPr lang="en-US" sz="2000">
                <a:solidFill>
                  <a:srgbClr val="4F3A35"/>
                </a:solidFill>
              </a:rPr>
              <a:t> cote de </a:t>
            </a:r>
            <a:r>
              <a:rPr lang="en-US" sz="2000" err="1">
                <a:solidFill>
                  <a:srgbClr val="4F3A35"/>
                </a:solidFill>
              </a:rPr>
              <a:t>crédit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Font typeface="Arial"/>
              <a:buBlip>
                <a:blip r:embed="rId2"/>
              </a:buBlip>
            </a:pPr>
            <a:r>
              <a:rPr lang="en-US" sz="2000" err="1">
                <a:solidFill>
                  <a:srgbClr val="4F3A35"/>
                </a:solidFill>
              </a:rPr>
              <a:t>Construire</a:t>
            </a:r>
            <a:r>
              <a:rPr lang="en-US" sz="2000">
                <a:solidFill>
                  <a:srgbClr val="4F3A35"/>
                </a:solidFill>
              </a:rPr>
              <a:t> </a:t>
            </a:r>
            <a:r>
              <a:rPr lang="en-US" sz="2000" err="1">
                <a:solidFill>
                  <a:srgbClr val="4F3A35"/>
                </a:solidFill>
              </a:rPr>
              <a:t>ou</a:t>
            </a:r>
            <a:r>
              <a:rPr lang="en-US" sz="2000">
                <a:solidFill>
                  <a:srgbClr val="4F3A35"/>
                </a:solidFill>
              </a:rPr>
              <a:t> </a:t>
            </a:r>
            <a:r>
              <a:rPr lang="en-US" sz="2000" err="1">
                <a:solidFill>
                  <a:srgbClr val="4F3A35"/>
                </a:solidFill>
              </a:rPr>
              <a:t>corriger</a:t>
            </a:r>
            <a:r>
              <a:rPr lang="en-US" sz="2000">
                <a:solidFill>
                  <a:srgbClr val="4F3A35"/>
                </a:solidFill>
              </a:rPr>
              <a:t> </a:t>
            </a:r>
            <a:r>
              <a:rPr lang="en-US" sz="2000" err="1">
                <a:solidFill>
                  <a:srgbClr val="4F3A35"/>
                </a:solidFill>
              </a:rPr>
              <a:t>une</a:t>
            </a:r>
            <a:r>
              <a:rPr lang="en-US" sz="2000">
                <a:solidFill>
                  <a:srgbClr val="4F3A35"/>
                </a:solidFill>
              </a:rPr>
              <a:t> cote de </a:t>
            </a:r>
            <a:r>
              <a:rPr lang="en-US" sz="2000" err="1">
                <a:solidFill>
                  <a:srgbClr val="4F3A35"/>
                </a:solidFill>
              </a:rPr>
              <a:t>crédit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Font typeface="Arial"/>
              <a:buBlip>
                <a:blip r:embed="rId2"/>
              </a:buBlip>
            </a:pPr>
            <a:r>
              <a:rPr lang="en-US" sz="2000" err="1">
                <a:solidFill>
                  <a:srgbClr val="4F3A35"/>
                </a:solidFill>
              </a:rPr>
              <a:t>Avoir</a:t>
            </a:r>
            <a:r>
              <a:rPr lang="en-US" sz="2000">
                <a:solidFill>
                  <a:srgbClr val="4F3A35"/>
                </a:solidFill>
              </a:rPr>
              <a:t> du </a:t>
            </a:r>
            <a:r>
              <a:rPr lang="en-US" sz="2000" err="1">
                <a:solidFill>
                  <a:srgbClr val="4F3A35"/>
                </a:solidFill>
              </a:rPr>
              <a:t>pouvoir</a:t>
            </a:r>
            <a:r>
              <a:rPr lang="en-US" sz="2000">
                <a:solidFill>
                  <a:srgbClr val="4F3A35"/>
                </a:solidFill>
              </a:rPr>
              <a:t> sur la cote de </a:t>
            </a:r>
            <a:r>
              <a:rPr lang="en-US" sz="2000" err="1">
                <a:solidFill>
                  <a:srgbClr val="4F3A35"/>
                </a:solidFill>
              </a:rPr>
              <a:t>crédit</a:t>
            </a:r>
            <a:endParaRPr lang="en-US"/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endParaRPr lang="en-US" sz="1600">
              <a:solidFill>
                <a:srgbClr val="4F3A35"/>
              </a:solidFill>
              <a:cs typeface="Calibri" panose="020F0502020204030204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FD4E5C-F2CB-317B-ED0D-627846B02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B9BCBB-354E-0730-6634-97E4DA3E3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8" name="Espace réservé pour une image  5">
            <a:extLst>
              <a:ext uri="{FF2B5EF4-FFF2-40B4-BE49-F238E27FC236}">
                <a16:creationId xmlns:a16="http://schemas.microsoft.com/office/drawing/2014/main" id="{DE0CB3C1-1122-8B59-6CA6-E79324E5E4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5" r="1" b="16581"/>
          <a:stretch/>
        </p:blipFill>
        <p:spPr>
          <a:xfrm>
            <a:off x="6507645" y="681017"/>
            <a:ext cx="5530111" cy="5495925"/>
          </a:xfrm>
          <a:prstGeom prst="rect">
            <a:avLst/>
          </a:prstGeom>
        </p:spPr>
      </p:pic>
      <p:pic>
        <p:nvPicPr>
          <p:cNvPr id="7" name="Espace réservé pour une image  6" descr="Une image contenant texte, mur, tableau blanc, capture d’écran&#10;&#10;Description générée automatiquement">
            <a:extLst>
              <a:ext uri="{FF2B5EF4-FFF2-40B4-BE49-F238E27FC236}">
                <a16:creationId xmlns:a16="http://schemas.microsoft.com/office/drawing/2014/main" id="{1973AFEB-9C81-5B9E-F058-6A365E3274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3" r="-1" b="12612"/>
          <a:stretch/>
        </p:blipFill>
        <p:spPr>
          <a:xfrm>
            <a:off x="6507861" y="653753"/>
            <a:ext cx="5573268" cy="552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51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750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BDCDC7-EE1C-866F-5633-10DCF1E5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56" y="775529"/>
            <a:ext cx="5675820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 sz="40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Processus de construction d’une maison</a:t>
            </a:r>
            <a:br>
              <a:rPr lang="fr-CA" sz="4400" b="1">
                <a:solidFill>
                  <a:srgbClr val="4F3A35"/>
                </a:solidFill>
              </a:rPr>
            </a:br>
            <a:endParaRPr lang="en-US" sz="4200"/>
          </a:p>
        </p:txBody>
      </p:sp>
      <p:sp>
        <p:nvSpPr>
          <p:cNvPr id="4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9044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496460-7E31-173C-B525-E3D64FABB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3190399"/>
            <a:ext cx="5563496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>
              <a:spcAft>
                <a:spcPts val="600"/>
              </a:spcAft>
            </a:pPr>
            <a:r>
              <a:rPr lang="en-US" sz="2000" b="1" err="1">
                <a:solidFill>
                  <a:srgbClr val="4F3A35"/>
                </a:solidFill>
              </a:rPr>
              <a:t>Objectifs</a:t>
            </a:r>
            <a:r>
              <a:rPr lang="en-US" sz="2000" b="1">
                <a:solidFill>
                  <a:srgbClr val="4F3A35"/>
                </a:solidFill>
              </a:rPr>
              <a:t> de </a:t>
            </a:r>
            <a:r>
              <a:rPr lang="en-US" sz="2000" b="1" err="1">
                <a:solidFill>
                  <a:srgbClr val="4F3A35"/>
                </a:solidFill>
              </a:rPr>
              <a:t>l’atelier</a:t>
            </a:r>
            <a:r>
              <a:rPr lang="en-US" sz="2000" b="1">
                <a:solidFill>
                  <a:srgbClr val="4F3A35"/>
                </a:solidFill>
              </a:rPr>
              <a:t>:</a:t>
            </a:r>
            <a:endParaRPr lang="en-US" sz="2000" b="1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 err="1">
                <a:solidFill>
                  <a:srgbClr val="4F3A35"/>
                </a:solidFill>
              </a:rPr>
              <a:t>Présenter</a:t>
            </a:r>
            <a:r>
              <a:rPr lang="en-US" sz="2000">
                <a:solidFill>
                  <a:srgbClr val="4F3A35"/>
                </a:solidFill>
              </a:rPr>
              <a:t> </a:t>
            </a:r>
            <a:r>
              <a:rPr lang="en-US" sz="2000" err="1">
                <a:solidFill>
                  <a:srgbClr val="4F3A35"/>
                </a:solidFill>
              </a:rPr>
              <a:t>principales</a:t>
            </a:r>
            <a:r>
              <a:rPr lang="en-US" sz="2000">
                <a:solidFill>
                  <a:srgbClr val="4F3A35"/>
                </a:solidFill>
              </a:rPr>
              <a:t> étapes à </a:t>
            </a:r>
            <a:r>
              <a:rPr lang="en-US" sz="2000" err="1">
                <a:solidFill>
                  <a:srgbClr val="4F3A35"/>
                </a:solidFill>
              </a:rPr>
              <a:t>suivre</a:t>
            </a:r>
            <a:r>
              <a:rPr lang="en-US" sz="2000">
                <a:solidFill>
                  <a:srgbClr val="4F3A35"/>
                </a:solidFill>
              </a:rPr>
              <a:t> pour se </a:t>
            </a:r>
            <a:r>
              <a:rPr lang="en-US" sz="2000" err="1">
                <a:solidFill>
                  <a:srgbClr val="4F3A35"/>
                </a:solidFill>
              </a:rPr>
              <a:t>construire</a:t>
            </a:r>
            <a:r>
              <a:rPr lang="en-US" sz="2000">
                <a:solidFill>
                  <a:srgbClr val="4F3A35"/>
                </a:solidFill>
              </a:rPr>
              <a:t> </a:t>
            </a:r>
            <a:r>
              <a:rPr lang="en-US" sz="2000" err="1">
                <a:solidFill>
                  <a:srgbClr val="4F3A35"/>
                </a:solidFill>
              </a:rPr>
              <a:t>une</a:t>
            </a:r>
            <a:r>
              <a:rPr lang="en-US" sz="2000">
                <a:solidFill>
                  <a:srgbClr val="4F3A35"/>
                </a:solidFill>
              </a:rPr>
              <a:t> </a:t>
            </a:r>
            <a:r>
              <a:rPr lang="en-US" sz="2000" err="1">
                <a:solidFill>
                  <a:srgbClr val="4F3A35"/>
                </a:solidFill>
              </a:rPr>
              <a:t>maison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Les participants </a:t>
            </a:r>
            <a:r>
              <a:rPr lang="en-US" sz="2000" err="1">
                <a:solidFill>
                  <a:srgbClr val="4F3A35"/>
                </a:solidFill>
              </a:rPr>
              <a:t>ont</a:t>
            </a:r>
            <a:r>
              <a:rPr lang="en-US" sz="2000">
                <a:solidFill>
                  <a:srgbClr val="4F3A35"/>
                </a:solidFill>
              </a:rPr>
              <a:t> </a:t>
            </a:r>
            <a:r>
              <a:rPr lang="en-US" sz="2000" err="1">
                <a:solidFill>
                  <a:srgbClr val="4F3A35"/>
                </a:solidFill>
              </a:rPr>
              <a:t>une</a:t>
            </a:r>
            <a:r>
              <a:rPr lang="en-US" sz="2000">
                <a:solidFill>
                  <a:srgbClr val="4F3A35"/>
                </a:solidFill>
              </a:rPr>
              <a:t> idée </a:t>
            </a:r>
            <a:r>
              <a:rPr lang="en-US" sz="2000" err="1">
                <a:solidFill>
                  <a:srgbClr val="4F3A35"/>
                </a:solidFill>
              </a:rPr>
              <a:t>claire</a:t>
            </a:r>
            <a:r>
              <a:rPr lang="en-US" sz="2000">
                <a:solidFill>
                  <a:srgbClr val="4F3A35"/>
                </a:solidFill>
              </a:rPr>
              <a:t> de </a:t>
            </a:r>
            <a:r>
              <a:rPr lang="en-US" sz="2000" err="1">
                <a:solidFill>
                  <a:srgbClr val="4F3A35"/>
                </a:solidFill>
              </a:rPr>
              <a:t>leur</a:t>
            </a:r>
            <a:r>
              <a:rPr lang="en-US" sz="2000">
                <a:solidFill>
                  <a:srgbClr val="4F3A35"/>
                </a:solidFill>
              </a:rPr>
              <a:t> </a:t>
            </a:r>
            <a:br>
              <a:rPr lang="en-US" sz="2000">
                <a:solidFill>
                  <a:srgbClr val="4F3A35"/>
                </a:solidFill>
              </a:rPr>
            </a:br>
            <a:r>
              <a:rPr lang="en-US" sz="2000">
                <a:solidFill>
                  <a:srgbClr val="4F3A35"/>
                </a:solidFill>
              </a:rPr>
              <a:t>prochain pas dans la </a:t>
            </a:r>
            <a:r>
              <a:rPr lang="en-US" sz="2000" err="1">
                <a:solidFill>
                  <a:srgbClr val="4F3A35"/>
                </a:solidFill>
              </a:rPr>
              <a:t>réalisation</a:t>
            </a:r>
            <a:r>
              <a:rPr lang="en-US" sz="2000">
                <a:solidFill>
                  <a:srgbClr val="4F3A35"/>
                </a:solidFill>
              </a:rPr>
              <a:t> de </a:t>
            </a:r>
            <a:r>
              <a:rPr lang="en-US" sz="2000" err="1">
                <a:solidFill>
                  <a:srgbClr val="4F3A35"/>
                </a:solidFill>
              </a:rPr>
              <a:t>leur</a:t>
            </a:r>
            <a:r>
              <a:rPr lang="en-US" sz="2000">
                <a:solidFill>
                  <a:srgbClr val="4F3A35"/>
                </a:solidFill>
              </a:rPr>
              <a:t> </a:t>
            </a:r>
            <a:r>
              <a:rPr lang="en-US" sz="2000" err="1">
                <a:solidFill>
                  <a:srgbClr val="4F3A35"/>
                </a:solidFill>
              </a:rPr>
              <a:t>projet</a:t>
            </a:r>
            <a:endParaRPr lang="en-US" sz="2000">
              <a:solidFill>
                <a:srgbClr val="4F3A35"/>
              </a:solidFill>
              <a:cs typeface="Calibri" panose="020F0502020204030204"/>
            </a:endParaRPr>
          </a:p>
          <a:p>
            <a:endParaRPr lang="en-US" sz="220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7C19E4-0486-159D-0AE2-A5EAF02C0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7" name="Espace réservé pour une image  5" descr="Une image contenant fenêtre, bâtiment, maison, architecture&#10;&#10;Description générée automatiquement">
            <a:extLst>
              <a:ext uri="{FF2B5EF4-FFF2-40B4-BE49-F238E27FC236}">
                <a16:creationId xmlns:a16="http://schemas.microsoft.com/office/drawing/2014/main" id="{381E0B97-498F-3F10-378E-ADCDB6F670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998" r="2998"/>
          <a:stretch>
            <a:fillRect/>
          </a:stretch>
        </p:blipFill>
        <p:spPr>
          <a:xfrm>
            <a:off x="6922023" y="1540902"/>
            <a:ext cx="4763247" cy="37736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83D752-5CD0-D2D8-029E-389125C2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16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750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BDCDC7-EE1C-866F-5633-10DCF1E5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79" y="1047218"/>
            <a:ext cx="4896654" cy="11958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err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Sensibilisation</a:t>
            </a:r>
            <a:r>
              <a:rPr lang="en-US" sz="36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 à </a:t>
            </a:r>
            <a:r>
              <a:rPr lang="en-US" sz="3600" b="1" err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l’exploitation</a:t>
            </a:r>
            <a:r>
              <a:rPr lang="en-US" sz="36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 financière</a:t>
            </a:r>
          </a:p>
        </p:txBody>
      </p:sp>
      <p:sp>
        <p:nvSpPr>
          <p:cNvPr id="4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9044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496460-7E31-173C-B525-E3D64FABB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3190399"/>
            <a:ext cx="5025614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err="1">
                <a:solidFill>
                  <a:srgbClr val="4F3A35"/>
                </a:solidFill>
              </a:rPr>
              <a:t>Objectifs</a:t>
            </a:r>
            <a:r>
              <a:rPr lang="en-US" sz="2000" b="1">
                <a:solidFill>
                  <a:srgbClr val="4F3A35"/>
                </a:solidFill>
              </a:rPr>
              <a:t> de </a:t>
            </a:r>
            <a:r>
              <a:rPr lang="en-US" sz="2000" b="1" err="1">
                <a:solidFill>
                  <a:srgbClr val="4F3A35"/>
                </a:solidFill>
              </a:rPr>
              <a:t>l’atelier</a:t>
            </a:r>
            <a:r>
              <a:rPr lang="en-US" sz="2000" b="1">
                <a:solidFill>
                  <a:srgbClr val="4F3A35"/>
                </a:solidFill>
              </a:rPr>
              <a:t>:</a:t>
            </a:r>
            <a:endParaRPr lang="en-US" sz="2000" b="1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 err="1">
                <a:solidFill>
                  <a:srgbClr val="4F3A35"/>
                </a:solidFill>
              </a:rPr>
              <a:t>Comprendre</a:t>
            </a:r>
            <a:r>
              <a:rPr lang="en-US" sz="2000">
                <a:solidFill>
                  <a:srgbClr val="4F3A35"/>
                </a:solidFill>
              </a:rPr>
              <a:t> </a:t>
            </a:r>
            <a:r>
              <a:rPr lang="en-US" sz="2000" err="1">
                <a:solidFill>
                  <a:srgbClr val="4F3A35"/>
                </a:solidFill>
              </a:rPr>
              <a:t>l’exploitation</a:t>
            </a:r>
            <a:r>
              <a:rPr lang="en-US" sz="2000">
                <a:solidFill>
                  <a:srgbClr val="4F3A35"/>
                </a:solidFill>
              </a:rPr>
              <a:t> financière 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 err="1">
                <a:solidFill>
                  <a:srgbClr val="4F3A35"/>
                </a:solidFill>
              </a:rPr>
              <a:t>Reconnaître</a:t>
            </a:r>
            <a:r>
              <a:rPr lang="en-US" sz="2000">
                <a:solidFill>
                  <a:srgbClr val="4F3A35"/>
                </a:solidFill>
              </a:rPr>
              <a:t> les </a:t>
            </a:r>
            <a:r>
              <a:rPr lang="en-US" sz="2000" err="1">
                <a:solidFill>
                  <a:srgbClr val="4F3A35"/>
                </a:solidFill>
              </a:rPr>
              <a:t>signaux</a:t>
            </a:r>
            <a:r>
              <a:rPr lang="en-US" sz="2000">
                <a:solidFill>
                  <a:srgbClr val="4F3A35"/>
                </a:solidFill>
              </a:rPr>
              <a:t> </a:t>
            </a:r>
            <a:r>
              <a:rPr lang="en-US" sz="2000" err="1">
                <a:solidFill>
                  <a:srgbClr val="4F3A35"/>
                </a:solidFill>
              </a:rPr>
              <a:t>d’alarme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 err="1">
                <a:solidFill>
                  <a:srgbClr val="4F3A35"/>
                </a:solidFill>
              </a:rPr>
              <a:t>Connaître</a:t>
            </a:r>
            <a:r>
              <a:rPr lang="en-US" sz="2000">
                <a:solidFill>
                  <a:srgbClr val="4F3A35"/>
                </a:solidFill>
              </a:rPr>
              <a:t> les </a:t>
            </a:r>
            <a:r>
              <a:rPr lang="en-US" sz="2000" err="1">
                <a:solidFill>
                  <a:srgbClr val="4F3A35"/>
                </a:solidFill>
              </a:rPr>
              <a:t>moyens</a:t>
            </a:r>
            <a:r>
              <a:rPr lang="en-US" sz="2000">
                <a:solidFill>
                  <a:srgbClr val="4F3A35"/>
                </a:solidFill>
              </a:rPr>
              <a:t> pour la </a:t>
            </a:r>
            <a:r>
              <a:rPr lang="en-US" sz="2000" err="1">
                <a:solidFill>
                  <a:srgbClr val="4F3A35"/>
                </a:solidFill>
              </a:rPr>
              <a:t>prévenir</a:t>
            </a:r>
            <a:endParaRPr lang="en-US" sz="2000">
              <a:solidFill>
                <a:srgbClr val="4F3A35"/>
              </a:solidFill>
              <a:cs typeface="Calibri" panose="020F0502020204030204"/>
            </a:endParaRPr>
          </a:p>
        </p:txBody>
      </p:sp>
      <p:pic>
        <p:nvPicPr>
          <p:cNvPr id="6" name="Espace réservé pour une image  5" descr="Se tenir la main">
            <a:extLst>
              <a:ext uri="{FF2B5EF4-FFF2-40B4-BE49-F238E27FC236}">
                <a16:creationId xmlns:a16="http://schemas.microsoft.com/office/drawing/2014/main" id="{8650BF78-A41E-3915-EE86-41A13699C4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r="27913" b="-2"/>
          <a:stretch/>
        </p:blipFill>
        <p:spPr>
          <a:xfrm>
            <a:off x="6657572" y="832097"/>
            <a:ext cx="5216230" cy="51954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37C19E4-0486-159D-0AE2-A5EAF02C0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0EB48A-543B-D26D-02F5-DF7EDDBF7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96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750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BDCDC7-EE1C-866F-5633-10DCF1E5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79" y="1047218"/>
            <a:ext cx="4896654" cy="11958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err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Sensibilisation</a:t>
            </a:r>
            <a:r>
              <a:rPr lang="en-US" sz="36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3600" b="1" err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36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b="1" err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littératie</a:t>
            </a:r>
            <a:r>
              <a:rPr lang="en-US" sz="36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 financière (volet entrepreneurial)</a:t>
            </a:r>
          </a:p>
        </p:txBody>
      </p:sp>
      <p:sp>
        <p:nvSpPr>
          <p:cNvPr id="4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9044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496460-7E31-173C-B525-E3D64FABB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79" y="3190399"/>
            <a:ext cx="5895191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 err="1">
                <a:solidFill>
                  <a:srgbClr val="4F3A35"/>
                </a:solidFill>
              </a:rPr>
              <a:t>Objectifs</a:t>
            </a:r>
            <a:r>
              <a:rPr lang="en-US" sz="2000" b="1">
                <a:solidFill>
                  <a:srgbClr val="4F3A35"/>
                </a:solidFill>
              </a:rPr>
              <a:t> de </a:t>
            </a:r>
            <a:r>
              <a:rPr lang="en-US" sz="2000" b="1" err="1">
                <a:solidFill>
                  <a:srgbClr val="4F3A35"/>
                </a:solidFill>
              </a:rPr>
              <a:t>l’atelier</a:t>
            </a:r>
            <a:r>
              <a:rPr lang="en-US" sz="2000" b="1">
                <a:solidFill>
                  <a:srgbClr val="4F3A35"/>
                </a:solidFill>
              </a:rPr>
              <a:t>:</a:t>
            </a:r>
            <a:endParaRPr lang="en-US" sz="2000" b="1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 err="1">
                <a:solidFill>
                  <a:srgbClr val="4F3A35"/>
                </a:solidFill>
              </a:rPr>
              <a:t>L’entrepreneuriat</a:t>
            </a:r>
            <a:r>
              <a:rPr lang="en-US" sz="2000">
                <a:solidFill>
                  <a:srgbClr val="4F3A35"/>
                </a:solidFill>
              </a:rPr>
              <a:t> </a:t>
            </a:r>
            <a:r>
              <a:rPr lang="en-US" sz="2000" err="1">
                <a:solidFill>
                  <a:srgbClr val="4F3A35"/>
                </a:solidFill>
              </a:rPr>
              <a:t>est</a:t>
            </a:r>
            <a:r>
              <a:rPr lang="en-US" sz="2000">
                <a:solidFill>
                  <a:srgbClr val="4F3A35"/>
                </a:solidFill>
              </a:rPr>
              <a:t> un marathon </a:t>
            </a:r>
            <a:r>
              <a:rPr lang="en-US" sz="2000" err="1">
                <a:solidFill>
                  <a:srgbClr val="4F3A35"/>
                </a:solidFill>
              </a:rPr>
              <a:t>professionnel</a:t>
            </a:r>
            <a:r>
              <a:rPr lang="en-US" sz="2000">
                <a:solidFill>
                  <a:srgbClr val="4F3A35"/>
                </a:solidFill>
              </a:rPr>
              <a:t> qui </a:t>
            </a:r>
            <a:r>
              <a:rPr lang="en-US" sz="2000" err="1">
                <a:solidFill>
                  <a:srgbClr val="4F3A35"/>
                </a:solidFill>
              </a:rPr>
              <a:t>exige</a:t>
            </a:r>
            <a:r>
              <a:rPr lang="en-US" sz="2000">
                <a:solidFill>
                  <a:srgbClr val="4F3A35"/>
                </a:solidFill>
              </a:rPr>
              <a:t> </a:t>
            </a:r>
            <a:r>
              <a:rPr lang="en-US" sz="2000" err="1">
                <a:solidFill>
                  <a:srgbClr val="4F3A35"/>
                </a:solidFill>
              </a:rPr>
              <a:t>une</a:t>
            </a:r>
            <a:r>
              <a:rPr lang="en-US" sz="2000">
                <a:solidFill>
                  <a:srgbClr val="4F3A35"/>
                </a:solidFill>
              </a:rPr>
              <a:t> </a:t>
            </a:r>
            <a:r>
              <a:rPr lang="en-US" sz="2000" err="1">
                <a:solidFill>
                  <a:srgbClr val="4F3A35"/>
                </a:solidFill>
              </a:rPr>
              <a:t>certainesanté</a:t>
            </a:r>
            <a:r>
              <a:rPr lang="en-US" sz="2000">
                <a:solidFill>
                  <a:srgbClr val="4F3A35"/>
                </a:solidFill>
              </a:rPr>
              <a:t> financière </a:t>
            </a:r>
            <a:r>
              <a:rPr lang="en-US" sz="2000" err="1">
                <a:solidFill>
                  <a:srgbClr val="4F3A35"/>
                </a:solidFill>
              </a:rPr>
              <a:t>personnelle</a:t>
            </a:r>
            <a:r>
              <a:rPr lang="en-US" sz="2000">
                <a:solidFill>
                  <a:srgbClr val="4F3A35"/>
                </a:solidFill>
              </a:rPr>
              <a:t> chez le future entrepreneur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indent="-342900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Prendre en </a:t>
            </a:r>
            <a:r>
              <a:rPr lang="en-US" sz="2000" err="1">
                <a:solidFill>
                  <a:srgbClr val="4F3A35"/>
                </a:solidFill>
              </a:rPr>
              <a:t>considération</a:t>
            </a:r>
            <a:r>
              <a:rPr lang="en-US" sz="2000">
                <a:solidFill>
                  <a:srgbClr val="4F3A35"/>
                </a:solidFill>
              </a:rPr>
              <a:t> les points </a:t>
            </a:r>
            <a:r>
              <a:rPr lang="en-US" sz="2000" err="1">
                <a:solidFill>
                  <a:srgbClr val="4F3A35"/>
                </a:solidFill>
              </a:rPr>
              <a:t>suivants</a:t>
            </a:r>
            <a:r>
              <a:rPr lang="en-US" sz="2000">
                <a:solidFill>
                  <a:srgbClr val="4F3A35"/>
                </a:solidFill>
              </a:rPr>
              <a:t> </a:t>
            </a:r>
            <a:r>
              <a:rPr lang="en-US" sz="2000" err="1">
                <a:solidFill>
                  <a:srgbClr val="4F3A35"/>
                </a:solidFill>
              </a:rPr>
              <a:t>avant</a:t>
            </a:r>
            <a:r>
              <a:rPr lang="en-US" sz="2000">
                <a:solidFill>
                  <a:srgbClr val="4F3A35"/>
                </a:solidFill>
              </a:rPr>
              <a:t> de se lancer: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996950" lvl="2" indent="-342900">
              <a:lnSpc>
                <a:spcPct val="80000"/>
              </a:lnSpc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>
                <a:solidFill>
                  <a:srgbClr val="4F3A35"/>
                </a:solidFill>
              </a:rPr>
              <a:t>La mise de fond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996950" lvl="2" indent="-342900">
              <a:lnSpc>
                <a:spcPct val="80000"/>
              </a:lnSpc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>
                <a:solidFill>
                  <a:srgbClr val="4F3A35"/>
                </a:solidFill>
              </a:rPr>
              <a:t>Le </a:t>
            </a:r>
            <a:r>
              <a:rPr lang="en-US" sz="2000" err="1">
                <a:solidFill>
                  <a:srgbClr val="4F3A35"/>
                </a:solidFill>
              </a:rPr>
              <a:t>crédit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996950" lvl="2" indent="-342900"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 err="1">
                <a:solidFill>
                  <a:srgbClr val="4F3A35"/>
                </a:solidFill>
              </a:rPr>
              <a:t>L’endettement</a:t>
            </a:r>
            <a:endParaRPr lang="en-US" sz="2000">
              <a:cs typeface="Calibr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7C19E4-0486-159D-0AE2-A5EAF02C0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0EB48A-543B-D26D-02F5-DF7EDDBF7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3" name="Image 2" descr="Une image contenant pot de fleurs, plante d’intérieur, plante, vase&#10;&#10;Description générée automatiquement">
            <a:extLst>
              <a:ext uri="{FF2B5EF4-FFF2-40B4-BE49-F238E27FC236}">
                <a16:creationId xmlns:a16="http://schemas.microsoft.com/office/drawing/2014/main" id="{B43915EF-4CCD-97AC-C86C-FB3FDE267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62" r="32990" b="-131"/>
          <a:stretch/>
        </p:blipFill>
        <p:spPr>
          <a:xfrm>
            <a:off x="6657474" y="832097"/>
            <a:ext cx="5213692" cy="519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45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2E3898-8986-8577-207C-6215ED4E85B2}"/>
              </a:ext>
            </a:extLst>
          </p:cNvPr>
          <p:cNvSpPr txBox="1"/>
          <p:nvPr/>
        </p:nvSpPr>
        <p:spPr>
          <a:xfrm>
            <a:off x="193887" y="1110527"/>
            <a:ext cx="10014609" cy="43550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>
              <a:spcAft>
                <a:spcPts val="600"/>
              </a:spcAft>
            </a:pPr>
            <a:endParaRPr lang="fr-CA" sz="2400" b="1" kern="1200">
              <a:solidFill>
                <a:srgbClr val="4F3A35"/>
              </a:solidFill>
              <a:latin typeface="+mn-lt"/>
              <a:ea typeface="+mn-ea"/>
              <a:cs typeface="+mn-cs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Locataires ou propriétaires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Jeunes familles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Écoles secondaires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Maisons de la famille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Maisons communautaires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Futurs entrepreneurs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Tout membre des Premières Nations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lvl="1">
              <a:spcAft>
                <a:spcPts val="600"/>
              </a:spcAft>
            </a:pPr>
            <a:endParaRPr lang="fr-CA" sz="2200"/>
          </a:p>
          <a:p>
            <a:pPr marL="457200" indent="-457200">
              <a:spcAft>
                <a:spcPts val="600"/>
              </a:spcAft>
              <a:buFontTx/>
              <a:buChar char="-"/>
            </a:pPr>
            <a:endParaRPr lang="fr-CA" sz="3200" b="1">
              <a:solidFill>
                <a:srgbClr val="4F3A35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7C3C2B-A5F6-F7B8-39D8-3E9F32D0C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CE85FD-D1AE-A2A8-BFA3-E14F91CA3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6F56FEC-6197-5AEA-36E5-7AA6FE272D76}"/>
              </a:ext>
            </a:extLst>
          </p:cNvPr>
          <p:cNvSpPr txBox="1"/>
          <p:nvPr/>
        </p:nvSpPr>
        <p:spPr>
          <a:xfrm>
            <a:off x="153511" y="464196"/>
            <a:ext cx="839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>
                <a:solidFill>
                  <a:srgbClr val="4F3A35"/>
                </a:solidFill>
              </a:rPr>
              <a:t>Clientèles visées</a:t>
            </a:r>
          </a:p>
        </p:txBody>
      </p:sp>
      <p:pic>
        <p:nvPicPr>
          <p:cNvPr id="7" name="Image 6" descr="Une image contenant cercle, Graphique&#10;&#10;Description générée automatiquement">
            <a:extLst>
              <a:ext uri="{FF2B5EF4-FFF2-40B4-BE49-F238E27FC236}">
                <a16:creationId xmlns:a16="http://schemas.microsoft.com/office/drawing/2014/main" id="{F58DA417-B3F1-96C0-95D0-43208116F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325" y="4152900"/>
            <a:ext cx="241935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29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87DA98F-7AA1-D8A3-8B86-B1C6A21BA2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0" b="20410"/>
          <a:stretch/>
        </p:blipFill>
        <p:spPr>
          <a:xfrm>
            <a:off x="5577887" y="1320568"/>
            <a:ext cx="2705028" cy="213688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575AF7-2AD5-941A-46A1-720CF69F1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10" name="Espace réservé pour une image  5">
            <a:extLst>
              <a:ext uri="{FF2B5EF4-FFF2-40B4-BE49-F238E27FC236}">
                <a16:creationId xmlns:a16="http://schemas.microsoft.com/office/drawing/2014/main" id="{B3B0BB0E-58A1-22ED-5A80-ADF9BBE8E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/>
        </p:blipFill>
        <p:spPr>
          <a:xfrm>
            <a:off x="8512277" y="1315950"/>
            <a:ext cx="2629811" cy="2129330"/>
          </a:xfrm>
          <a:prstGeom prst="rect">
            <a:avLst/>
          </a:prstGeom>
        </p:spPr>
      </p:pic>
      <p:pic>
        <p:nvPicPr>
          <p:cNvPr id="11" name="Espace réservé pour une image  5">
            <a:extLst>
              <a:ext uri="{FF2B5EF4-FFF2-40B4-BE49-F238E27FC236}">
                <a16:creationId xmlns:a16="http://schemas.microsoft.com/office/drawing/2014/main" id="{40AA8D94-154A-096C-D410-B3651945A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/>
        </p:blipFill>
        <p:spPr>
          <a:xfrm>
            <a:off x="4412307" y="3777727"/>
            <a:ext cx="2962203" cy="2355955"/>
          </a:xfrm>
          <a:prstGeom prst="rect">
            <a:avLst/>
          </a:prstGeom>
        </p:spPr>
      </p:pic>
      <p:pic>
        <p:nvPicPr>
          <p:cNvPr id="13" name="Espace réservé pour une image  5">
            <a:extLst>
              <a:ext uri="{FF2B5EF4-FFF2-40B4-BE49-F238E27FC236}">
                <a16:creationId xmlns:a16="http://schemas.microsoft.com/office/drawing/2014/main" id="{615C7456-688E-A190-367A-719A37E42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4" b="20394"/>
          <a:stretch/>
        </p:blipFill>
        <p:spPr>
          <a:xfrm>
            <a:off x="2647050" y="1320698"/>
            <a:ext cx="2705028" cy="2136880"/>
          </a:xfrm>
          <a:prstGeom prst="rect">
            <a:avLst/>
          </a:prstGeom>
        </p:spPr>
      </p:pic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2B5413A3-6B52-4C79-5F12-20162F7656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/>
        </p:blipFill>
        <p:spPr>
          <a:xfrm>
            <a:off x="1624665" y="4196829"/>
            <a:ext cx="2457378" cy="1936855"/>
          </a:xfrm>
          <a:prstGeom prst="rect">
            <a:avLst/>
          </a:prstGeom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1CB65D6B-7DAC-5984-524B-FF50A6626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45" y="3777726"/>
            <a:ext cx="3441020" cy="235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ABC24C3-FB12-F0D7-EA6C-E9C405176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15" y="1318224"/>
            <a:ext cx="2056579" cy="273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6F0A80-EBB6-4CCF-5D42-BDE4EF86C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7F0EB28-6C9D-D35A-A4DA-06EBB82E423C}"/>
              </a:ext>
            </a:extLst>
          </p:cNvPr>
          <p:cNvSpPr txBox="1"/>
          <p:nvPr/>
        </p:nvSpPr>
        <p:spPr>
          <a:xfrm>
            <a:off x="153511" y="464196"/>
            <a:ext cx="1173368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3600" b="1" err="1">
                <a:solidFill>
                  <a:srgbClr val="4F3A35"/>
                </a:solidFill>
              </a:rPr>
              <a:t>Manikaso</a:t>
            </a:r>
            <a:r>
              <a:rPr lang="fr-CA" sz="3600" b="1">
                <a:solidFill>
                  <a:srgbClr val="4F3A35"/>
                </a:solidFill>
              </a:rPr>
              <a:t> en images…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33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F3F7B3-6DED-1658-2BCF-E3CA8B9DD525}"/>
              </a:ext>
            </a:extLst>
          </p:cNvPr>
          <p:cNvSpPr txBox="1"/>
          <p:nvPr/>
        </p:nvSpPr>
        <p:spPr>
          <a:xfrm>
            <a:off x="153511" y="464196"/>
            <a:ext cx="839529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3600" b="1">
                <a:solidFill>
                  <a:srgbClr val="4F3A35"/>
                </a:solidFill>
                <a:cs typeface="Calibri"/>
              </a:rPr>
              <a:t>Ateliers participatifs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78B725-C0BC-3D62-80AE-2CD8D26A5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"/>
            <a:ext cx="12192000" cy="317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096A745-7A42-8D72-E699-2A125C22391C}"/>
              </a:ext>
            </a:extLst>
          </p:cNvPr>
          <p:cNvSpPr txBox="1"/>
          <p:nvPr/>
        </p:nvSpPr>
        <p:spPr>
          <a:xfrm>
            <a:off x="276836" y="1623267"/>
            <a:ext cx="10863743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lvl="1" indent="-342900">
              <a:spcAft>
                <a:spcPts val="600"/>
              </a:spcAft>
              <a:buBlip>
                <a:blip r:embed="rId3"/>
              </a:buBlip>
            </a:pPr>
            <a:r>
              <a:rPr lang="fr-CA" sz="2200">
                <a:solidFill>
                  <a:srgbClr val="4F3A35"/>
                </a:solidFill>
                <a:cs typeface="Calibri"/>
              </a:rPr>
              <a:t>Prendre connaissance de vos dépenses: Qui aimerait participer?</a:t>
            </a:r>
          </a:p>
          <a:p>
            <a:pPr marL="800100" lvl="1" indent="-342900">
              <a:spcAft>
                <a:spcPts val="600"/>
              </a:spcAft>
              <a:buBlip>
                <a:blip r:embed="rId3"/>
              </a:buBlip>
            </a:pPr>
            <a:r>
              <a:rPr lang="fr-CA" sz="2200">
                <a:solidFill>
                  <a:srgbClr val="4F3A35"/>
                </a:solidFill>
                <a:cs typeface="Calibri"/>
              </a:rPr>
              <a:t>Nous avons besoin de 6 à 8 participants</a:t>
            </a:r>
          </a:p>
          <a:p>
            <a:pPr marL="800100" lvl="1" indent="-342900">
              <a:buBlip>
                <a:blip r:embed="rId3"/>
              </a:buBlip>
            </a:pPr>
            <a:endParaRPr lang="fr-CA" sz="2200">
              <a:cs typeface="Calibri" panose="020F0502020204030204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D33A39-D532-1159-8A9A-FA01BB66B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227"/>
            <a:ext cx="12192000" cy="317500"/>
          </a:xfrm>
          <a:prstGeom prst="rect">
            <a:avLst/>
          </a:prstGeom>
        </p:spPr>
      </p:pic>
      <p:pic>
        <p:nvPicPr>
          <p:cNvPr id="8" name="Image 7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id="{6937A3EF-9261-D9CD-91F2-E86B53791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835" y="4170907"/>
            <a:ext cx="2222897" cy="22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12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marron, bois, capture d’écran, sol&#10;&#10;Description générée automatiquement">
            <a:extLst>
              <a:ext uri="{FF2B5EF4-FFF2-40B4-BE49-F238E27FC236}">
                <a16:creationId xmlns:a16="http://schemas.microsoft.com/office/drawing/2014/main" id="{940C39B9-6970-7811-0FC4-607FF82CFD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17" y="-1478564"/>
            <a:ext cx="12829880" cy="855325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82E3898-8986-8577-207C-6215ED4E85B2}"/>
              </a:ext>
            </a:extLst>
          </p:cNvPr>
          <p:cNvSpPr txBox="1"/>
          <p:nvPr/>
        </p:nvSpPr>
        <p:spPr>
          <a:xfrm>
            <a:off x="1681306" y="1416181"/>
            <a:ext cx="884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>
                <a:solidFill>
                  <a:srgbClr val="4F3A35"/>
                </a:solidFill>
              </a:rPr>
              <a:t>Questions? Commentaires?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5A9A310-304D-2F38-2FD8-08F57EC99573}"/>
              </a:ext>
            </a:extLst>
          </p:cNvPr>
          <p:cNvSpPr txBox="1"/>
          <p:nvPr/>
        </p:nvSpPr>
        <p:spPr>
          <a:xfrm>
            <a:off x="2682874" y="2736074"/>
            <a:ext cx="683577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3000" b="1" err="1">
                <a:solidFill>
                  <a:srgbClr val="C20C2E"/>
                </a:solidFill>
              </a:rPr>
              <a:t>Mish-Shannda</a:t>
            </a:r>
            <a:r>
              <a:rPr lang="fr-CA" sz="3000" b="1">
                <a:solidFill>
                  <a:srgbClr val="C20C2E"/>
                </a:solidFill>
              </a:rPr>
              <a:t> Bastien-Pilot</a:t>
            </a:r>
            <a:endParaRPr lang="fr-CA" sz="3000" b="1">
              <a:solidFill>
                <a:srgbClr val="C20C2E"/>
              </a:solidFill>
              <a:cs typeface="Calibri"/>
            </a:endParaRPr>
          </a:p>
          <a:p>
            <a:pPr algn="ctr"/>
            <a:r>
              <a:rPr lang="fr-CA" sz="2200" b="1">
                <a:solidFill>
                  <a:srgbClr val="4F3A35"/>
                </a:solidFill>
              </a:rPr>
              <a:t>Agente de sensibilisation en littératie financière et d’habitation</a:t>
            </a:r>
            <a:endParaRPr lang="fr-CA" sz="2200" b="1">
              <a:solidFill>
                <a:srgbClr val="4F3A35"/>
              </a:solidFill>
              <a:cs typeface="Calibri"/>
            </a:endParaRPr>
          </a:p>
          <a:p>
            <a:pPr algn="ctr"/>
            <a:r>
              <a:rPr lang="fr-CA" sz="2200" b="1">
                <a:solidFill>
                  <a:srgbClr val="C20C2E"/>
                </a:solidFill>
              </a:rPr>
              <a:t>mbastien@cdepnql.org</a:t>
            </a:r>
            <a:endParaRPr lang="fr-CA" sz="2200" b="1">
              <a:solidFill>
                <a:srgbClr val="C20C2E"/>
              </a:solidFill>
              <a:cs typeface="Calibri"/>
            </a:endParaRPr>
          </a:p>
          <a:p>
            <a:pPr algn="ctr"/>
            <a:r>
              <a:rPr lang="fr-CA" sz="2200" b="1">
                <a:solidFill>
                  <a:srgbClr val="4F3A35"/>
                </a:solidFill>
              </a:rPr>
              <a:t>418-843-1488, x 1235</a:t>
            </a:r>
            <a:endParaRPr lang="fr-CA" sz="2200" b="1">
              <a:solidFill>
                <a:srgbClr val="4F3A35"/>
              </a:solidFill>
              <a:cs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E9B986-35E1-094A-859A-FD4F4FD08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21022A-5656-EC33-96F3-BD74BA7D7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"/>
            <a:ext cx="12192000" cy="317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6C30F8C-8179-30E1-9583-1E649813DED5}"/>
              </a:ext>
            </a:extLst>
          </p:cNvPr>
          <p:cNvSpPr txBox="1"/>
          <p:nvPr/>
        </p:nvSpPr>
        <p:spPr>
          <a:xfrm>
            <a:off x="5287269" y="5607782"/>
            <a:ext cx="161695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b="1">
                <a:solidFill>
                  <a:srgbClr val="4F3A35"/>
                </a:solidFill>
                <a:cs typeface="Calibri"/>
              </a:rPr>
              <a:t>manikaso.com</a:t>
            </a:r>
          </a:p>
        </p:txBody>
      </p:sp>
      <p:pic>
        <p:nvPicPr>
          <p:cNvPr id="4" name="Image 3" descr="Une image contenant cercle, symbole, Graphique, Police&#10;&#10;Description générée automatiquement">
            <a:extLst>
              <a:ext uri="{FF2B5EF4-FFF2-40B4-BE49-F238E27FC236}">
                <a16:creationId xmlns:a16="http://schemas.microsoft.com/office/drawing/2014/main" id="{C407954A-5BEE-0775-30B6-569E44E4A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185" y="4988657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42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82E3898-8986-8577-207C-6215ED4E85B2}"/>
              </a:ext>
            </a:extLst>
          </p:cNvPr>
          <p:cNvSpPr txBox="1"/>
          <p:nvPr/>
        </p:nvSpPr>
        <p:spPr>
          <a:xfrm>
            <a:off x="136733" y="420656"/>
            <a:ext cx="839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>
                <a:solidFill>
                  <a:srgbClr val="4F3A35"/>
                </a:solidFill>
              </a:rPr>
              <a:t>Un retour en arrière:  Préparer le terrain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5A9A310-304D-2F38-2FD8-08F57EC99573}"/>
              </a:ext>
            </a:extLst>
          </p:cNvPr>
          <p:cNvSpPr txBox="1"/>
          <p:nvPr/>
        </p:nvSpPr>
        <p:spPr>
          <a:xfrm>
            <a:off x="276836" y="1623267"/>
            <a:ext cx="10863743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lvl="1" indent="-342900"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Rapport présenté par la Commission de développement économique des Premières Nations du Québec et du Labrador au Comité régional tripartite sur le logement en juin 2020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lvl="1"/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Pour « préparer le terrain » à une manière nouvelle d’assurer le financement d’un éventail de solutions au logement Premières Nations   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lvl="1"/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Solutions de financement innovatrices pour soutenir un chantier de rattrapage à l’habitation dans les Premières Nations au Québec et au Labrador </a:t>
            </a:r>
            <a:endParaRPr lang="fr-CA" sz="2200">
              <a:solidFill>
                <a:srgbClr val="4F3A35"/>
              </a:solidFill>
              <a:cs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E9B986-35E1-094A-859A-FD4F4FD08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21022A-5656-EC33-96F3-BD74BA7D7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"/>
            <a:ext cx="12192000" cy="317500"/>
          </a:xfrm>
          <a:prstGeom prst="rect">
            <a:avLst/>
          </a:prstGeom>
        </p:spPr>
      </p:pic>
      <p:pic>
        <p:nvPicPr>
          <p:cNvPr id="4" name="Image 3" descr="Une image contenant Graphique, Police, symbole, logo&#10;&#10;Description générée automatiquement">
            <a:extLst>
              <a:ext uri="{FF2B5EF4-FFF2-40B4-BE49-F238E27FC236}">
                <a16:creationId xmlns:a16="http://schemas.microsoft.com/office/drawing/2014/main" id="{9B8C4605-1F61-C06A-7478-58FBB4E79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25" y="4705350"/>
            <a:ext cx="18097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98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E9B986-35E1-094A-859A-FD4F4FD08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21022A-5656-EC33-96F3-BD74BA7D7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"/>
            <a:ext cx="12192000" cy="3175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350202-A1EC-5266-B539-7DB30B694C67}"/>
              </a:ext>
            </a:extLst>
          </p:cNvPr>
          <p:cNvSpPr txBox="1"/>
          <p:nvPr/>
        </p:nvSpPr>
        <p:spPr>
          <a:xfrm>
            <a:off x="315419" y="1411064"/>
            <a:ext cx="10863743" cy="3570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lvl="1" indent="-342900">
              <a:spcBef>
                <a:spcPts val="1200"/>
              </a:spcBef>
              <a:buBlip>
                <a:blip r:embed="rId3"/>
              </a:buBlip>
            </a:pPr>
            <a:r>
              <a:rPr lang="fr-CA" sz="2200" b="1">
                <a:solidFill>
                  <a:srgbClr val="4F3A35"/>
                </a:solidFill>
              </a:rPr>
              <a:t>Le logement…</a:t>
            </a:r>
            <a:endParaRPr lang="fr-CA" sz="2200" b="1">
              <a:solidFill>
                <a:srgbClr val="4F3A35"/>
              </a:solidFill>
              <a:cs typeface="Calibri"/>
            </a:endParaRPr>
          </a:p>
          <a:p>
            <a:pPr lvl="1">
              <a:spcBef>
                <a:spcPts val="1200"/>
              </a:spcBef>
            </a:pPr>
            <a:endParaRPr lang="fr-CA" sz="2200">
              <a:solidFill>
                <a:srgbClr val="4F3A35"/>
              </a:solidFill>
              <a:cs typeface="Calibri"/>
            </a:endParaRPr>
          </a:p>
          <a:p>
            <a:pPr marL="1257300" lvl="2" indent="-342900">
              <a:buBlip>
                <a:blip r:embed="rId3"/>
              </a:buBlip>
            </a:pPr>
            <a:r>
              <a:rPr lang="fr-CA" sz="2200">
                <a:solidFill>
                  <a:srgbClr val="4F3A35"/>
                </a:solidFill>
              </a:rPr>
              <a:t>Quantité actuelle de logement insuffisante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1257300" lvl="2" indent="-342900">
              <a:buBlip>
                <a:blip r:embed="rId3"/>
              </a:buBlip>
            </a:pPr>
            <a:r>
              <a:rPr lang="fr-CA" sz="2200">
                <a:solidFill>
                  <a:srgbClr val="4F3A35"/>
                </a:solidFill>
              </a:rPr>
              <a:t>Logements surpeuplés et usés prématurément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1257300" lvl="2" indent="-342900">
              <a:buBlip>
                <a:blip r:embed="rId3"/>
              </a:buBlip>
            </a:pPr>
            <a:r>
              <a:rPr lang="fr-CA" sz="2200">
                <a:solidFill>
                  <a:srgbClr val="4F3A35"/>
                </a:solidFill>
              </a:rPr>
              <a:t>Rénovations et décontaminations nécessaires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1257300" lvl="2" indent="-342900">
              <a:buBlip>
                <a:blip r:embed="rId3"/>
              </a:buBlip>
            </a:pPr>
            <a:r>
              <a:rPr lang="fr-CA" sz="2200">
                <a:solidFill>
                  <a:srgbClr val="4F3A35"/>
                </a:solidFill>
              </a:rPr>
              <a:t>Fonds publics et privés insuffisants pour répondre aux besoins actuels et futurs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1257300" lvl="2" indent="-342900">
              <a:buBlip>
                <a:blip r:embed="rId3"/>
              </a:buBlip>
            </a:pPr>
            <a:r>
              <a:rPr lang="fr-CA" sz="2200">
                <a:solidFill>
                  <a:srgbClr val="4F3A35"/>
                </a:solidFill>
              </a:rPr>
              <a:t>Gouvernements locaux avec capacité d’endettement limitée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1257300" lvl="2" indent="-342900">
              <a:buBlip>
                <a:blip r:embed="rId3"/>
              </a:buBlip>
            </a:pPr>
            <a:r>
              <a:rPr lang="fr-CA" sz="2200">
                <a:solidFill>
                  <a:srgbClr val="4F3A35"/>
                </a:solidFill>
              </a:rPr>
              <a:t>Espaces insuffisants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1257300" lvl="2" indent="-342900">
              <a:buBlip>
                <a:blip r:embed="rId3"/>
              </a:buBlip>
            </a:pPr>
            <a:r>
              <a:rPr lang="fr-CA" sz="2200">
                <a:solidFill>
                  <a:srgbClr val="4F3A35"/>
                </a:solidFill>
              </a:rPr>
              <a:t>Infrastructures insuffisantes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buBlip>
                <a:blip r:embed="rId3"/>
              </a:buBlip>
            </a:pPr>
            <a:endParaRPr lang="fr-CA" sz="1800">
              <a:solidFill>
                <a:srgbClr val="4F3A35"/>
              </a:solidFill>
              <a:cs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8751726-134B-0C25-DCC9-F0390BFC70E7}"/>
              </a:ext>
            </a:extLst>
          </p:cNvPr>
          <p:cNvSpPr txBox="1"/>
          <p:nvPr/>
        </p:nvSpPr>
        <p:spPr>
          <a:xfrm>
            <a:off x="136733" y="420656"/>
            <a:ext cx="839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>
                <a:solidFill>
                  <a:srgbClr val="4F3A35"/>
                </a:solidFill>
              </a:rPr>
              <a:t>Quelques constats…</a:t>
            </a:r>
          </a:p>
        </p:txBody>
      </p:sp>
      <p:pic>
        <p:nvPicPr>
          <p:cNvPr id="4" name="Image 3" descr="Une image contenant symbole, Graphique, Police, conception&#10;&#10;Description générée automatiquement">
            <a:extLst>
              <a:ext uri="{FF2B5EF4-FFF2-40B4-BE49-F238E27FC236}">
                <a16:creationId xmlns:a16="http://schemas.microsoft.com/office/drawing/2014/main" id="{CE5E9F77-9644-2D8D-C53F-7E800CEAA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676" y="4487119"/>
            <a:ext cx="2060294" cy="205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22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E9B986-35E1-094A-859A-FD4F4FD08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21022A-5656-EC33-96F3-BD74BA7D7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"/>
            <a:ext cx="12192000" cy="3175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0F52454-0C1F-726F-8196-9EC514ABD340}"/>
              </a:ext>
            </a:extLst>
          </p:cNvPr>
          <p:cNvSpPr txBox="1"/>
          <p:nvPr/>
        </p:nvSpPr>
        <p:spPr>
          <a:xfrm>
            <a:off x="136733" y="420656"/>
            <a:ext cx="839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>
                <a:solidFill>
                  <a:srgbClr val="4F3A35"/>
                </a:solidFill>
              </a:rPr>
              <a:t>Quelques pistes de solution…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11B1B7-1B8B-0655-160A-DCB4D39A5721}"/>
              </a:ext>
            </a:extLst>
          </p:cNvPr>
          <p:cNvSpPr txBox="1"/>
          <p:nvPr/>
        </p:nvSpPr>
        <p:spPr>
          <a:xfrm>
            <a:off x="276836" y="1623267"/>
            <a:ext cx="10863743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lvl="1" indent="-342900">
              <a:spcBef>
                <a:spcPts val="600"/>
              </a:spcBef>
              <a:buBlip>
                <a:blip r:embed="rId3"/>
              </a:buBlip>
            </a:pPr>
            <a:r>
              <a:rPr lang="fr-CA" sz="2200">
                <a:solidFill>
                  <a:srgbClr val="4F3A35"/>
                </a:solidFill>
              </a:rPr>
              <a:t>Documenter la situation financière et offrir de l’accompagnement afin de mettre en place les assises du changement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Bef>
                <a:spcPts val="1200"/>
              </a:spcBef>
              <a:buBlip>
                <a:blip r:embed="rId3"/>
              </a:buBlip>
            </a:pPr>
            <a:r>
              <a:rPr lang="fr-CA" sz="2200">
                <a:solidFill>
                  <a:srgbClr val="4F3A35"/>
                </a:solidFill>
              </a:rPr>
              <a:t>Présenter les outils financiers pertinents et les conditions à mettre en place pour les utiliser.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Bef>
                <a:spcPts val="1200"/>
              </a:spcBef>
              <a:buFontTx/>
              <a:buBlip>
                <a:blip r:embed="rId3"/>
              </a:buBlip>
            </a:pPr>
            <a:r>
              <a:rPr lang="fr-CA" sz="2200" b="1">
                <a:solidFill>
                  <a:srgbClr val="C20C2E"/>
                </a:solidFill>
              </a:rPr>
              <a:t>Clinique de littératie financière et d’habitation</a:t>
            </a:r>
            <a:endParaRPr lang="fr-CA" sz="2200" b="1">
              <a:solidFill>
                <a:srgbClr val="C20C2E"/>
              </a:solidFill>
              <a:cs typeface="Calibri"/>
            </a:endParaRPr>
          </a:p>
        </p:txBody>
      </p:sp>
      <p:pic>
        <p:nvPicPr>
          <p:cNvPr id="3" name="Image 2" descr="Une image contenant Graphique, clipart, symbole, dessin humoristique&#10;&#10;Description générée automatiquement">
            <a:extLst>
              <a:ext uri="{FF2B5EF4-FFF2-40B4-BE49-F238E27FC236}">
                <a16:creationId xmlns:a16="http://schemas.microsoft.com/office/drawing/2014/main" id="{AB45B31D-946D-FA22-F397-5F34AE564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105275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63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E9B986-35E1-094A-859A-FD4F4FD08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21022A-5656-EC33-96F3-BD74BA7D7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"/>
            <a:ext cx="12192000" cy="3175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0BA367-55FA-7E51-FCAD-3C9085C9CD40}"/>
              </a:ext>
            </a:extLst>
          </p:cNvPr>
          <p:cNvSpPr txBox="1"/>
          <p:nvPr/>
        </p:nvSpPr>
        <p:spPr>
          <a:xfrm>
            <a:off x="153511" y="464196"/>
            <a:ext cx="839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>
                <a:solidFill>
                  <a:srgbClr val="4F3A35"/>
                </a:solidFill>
              </a:rPr>
              <a:t>Depuis notre dernière rencontre…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14C1BE-2F98-26B7-87A8-1CC9AACD1943}"/>
              </a:ext>
            </a:extLst>
          </p:cNvPr>
          <p:cNvSpPr txBox="1"/>
          <p:nvPr/>
        </p:nvSpPr>
        <p:spPr>
          <a:xfrm>
            <a:off x="276836" y="1394667"/>
            <a:ext cx="11635531" cy="3816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4">
              <a:spcBef>
                <a:spcPts val="0"/>
              </a:spcBef>
            </a:pPr>
            <a:r>
              <a:rPr lang="fr-CA" sz="2000" b="1" u="sng">
                <a:solidFill>
                  <a:srgbClr val="C20C2E"/>
                </a:solidFill>
                <a:latin typeface="Calibri"/>
              </a:rPr>
              <a:t>Hiver 2023</a:t>
            </a:r>
            <a:endParaRPr lang="fr-CA" sz="2000" b="1">
              <a:solidFill>
                <a:srgbClr val="C20C2E"/>
              </a:solidFill>
              <a:latin typeface="Calibri"/>
              <a:cs typeface="Calibri"/>
            </a:endParaRPr>
          </a:p>
          <a:p>
            <a:pPr marL="698500" lvl="4" indent="-342900" algn="just">
              <a:buFont typeface="Arial" panose="020B0604020202020204" pitchFamily="34" charset="0"/>
              <a:buBlip>
                <a:blip r:embed="rId3"/>
              </a:buBlip>
            </a:pPr>
            <a:r>
              <a:rPr lang="fr-CA" sz="2000">
                <a:solidFill>
                  <a:srgbClr val="4F3A35"/>
                </a:solidFill>
                <a:latin typeface="Calibri"/>
              </a:rPr>
              <a:t>Démarrage du projet</a:t>
            </a:r>
            <a:endParaRPr lang="fr-CA" sz="2000">
              <a:solidFill>
                <a:srgbClr val="4F3A35"/>
              </a:solidFill>
              <a:latin typeface="Calibri"/>
              <a:cs typeface="Calibri"/>
            </a:endParaRPr>
          </a:p>
          <a:p>
            <a:pPr marL="0" lvl="4">
              <a:spcBef>
                <a:spcPts val="1200"/>
              </a:spcBef>
            </a:pPr>
            <a:r>
              <a:rPr lang="fr-CA" sz="2000" b="1" u="sng">
                <a:solidFill>
                  <a:srgbClr val="C20C2E"/>
                </a:solidFill>
                <a:latin typeface="Calibri"/>
              </a:rPr>
              <a:t>Printemps 2023  </a:t>
            </a:r>
            <a:endParaRPr lang="fr-CA" sz="2000" b="1" u="sng">
              <a:solidFill>
                <a:srgbClr val="C20C2E"/>
              </a:solidFill>
              <a:latin typeface="Calibri"/>
              <a:cs typeface="Calibri"/>
            </a:endParaRPr>
          </a:p>
          <a:p>
            <a:pPr marL="698500" lvl="4" indent="-342900" algn="just">
              <a:spcBef>
                <a:spcPts val="1200"/>
              </a:spcBef>
              <a:buFont typeface="Arial" panose="020B0604020202020204" pitchFamily="34" charset="0"/>
              <a:buBlip>
                <a:blip r:embed="rId3"/>
              </a:buBlip>
            </a:pPr>
            <a:r>
              <a:rPr lang="fr-CA" sz="2000">
                <a:solidFill>
                  <a:srgbClr val="4F3A35"/>
                </a:solidFill>
                <a:latin typeface="Calibri"/>
              </a:rPr>
              <a:t>Préparation des ateliers en littératie financière et de l’accompagnement individuel</a:t>
            </a:r>
            <a:endParaRPr lang="fr-CA" sz="2000">
              <a:solidFill>
                <a:srgbClr val="4F3A35"/>
              </a:solidFill>
              <a:latin typeface="Calibri"/>
              <a:cs typeface="Calibri"/>
            </a:endParaRPr>
          </a:p>
          <a:p>
            <a:pPr marL="0" lvl="3" algn="just">
              <a:spcBef>
                <a:spcPts val="1200"/>
              </a:spcBef>
            </a:pPr>
            <a:r>
              <a:rPr lang="fr-CA" sz="2000" b="1" u="sng">
                <a:solidFill>
                  <a:srgbClr val="C20C2E"/>
                </a:solidFill>
                <a:latin typeface="Calibri"/>
              </a:rPr>
              <a:t>Été 2023 </a:t>
            </a:r>
            <a:endParaRPr lang="fr-CA" sz="2000" b="1" u="sng">
              <a:solidFill>
                <a:srgbClr val="C20C2E"/>
              </a:solidFill>
              <a:latin typeface="Calibri"/>
              <a:cs typeface="Calibri"/>
            </a:endParaRPr>
          </a:p>
          <a:p>
            <a:pPr marL="698500" lvl="4" indent="-342900" algn="just">
              <a:spcBef>
                <a:spcPts val="1200"/>
              </a:spcBef>
              <a:buBlip>
                <a:blip r:embed="rId3"/>
              </a:buBlip>
            </a:pPr>
            <a:r>
              <a:rPr lang="fr-CA" sz="2000">
                <a:solidFill>
                  <a:srgbClr val="4F3A35"/>
                </a:solidFill>
                <a:latin typeface="Calibri"/>
              </a:rPr>
              <a:t>Début des ateliers en littératie financière et habitation et visites des communautés</a:t>
            </a:r>
            <a:endParaRPr lang="fr-CA" sz="2000">
              <a:solidFill>
                <a:srgbClr val="4F3A35"/>
              </a:solidFill>
              <a:latin typeface="Calibri"/>
              <a:cs typeface="Calibri"/>
            </a:endParaRPr>
          </a:p>
          <a:p>
            <a:pPr marL="0" lvl="4" algn="just">
              <a:spcBef>
                <a:spcPts val="1200"/>
              </a:spcBef>
            </a:pPr>
            <a:r>
              <a:rPr lang="fr-CA" sz="2000" b="1" u="sng">
                <a:solidFill>
                  <a:srgbClr val="C20C2E"/>
                </a:solidFill>
                <a:latin typeface="Calibri"/>
              </a:rPr>
              <a:t>Automne 2023</a:t>
            </a:r>
            <a:endParaRPr lang="fr-CA" sz="2000" b="1" u="sng">
              <a:solidFill>
                <a:srgbClr val="C20C2E"/>
              </a:solidFill>
              <a:latin typeface="Calibri"/>
              <a:cs typeface="Calibri"/>
            </a:endParaRPr>
          </a:p>
          <a:p>
            <a:pPr marL="698500" lvl="4" indent="-342900" algn="just">
              <a:spcBef>
                <a:spcPts val="1200"/>
              </a:spcBef>
              <a:buBlip>
                <a:blip r:embed="rId3"/>
              </a:buBlip>
            </a:pPr>
            <a:r>
              <a:rPr lang="fr-CA" sz="2000">
                <a:solidFill>
                  <a:srgbClr val="4F3A35"/>
                </a:solidFill>
                <a:latin typeface="Calibri"/>
              </a:rPr>
              <a:t>Lancement du Centre </a:t>
            </a:r>
            <a:r>
              <a:rPr lang="fr-CA" sz="2000" err="1">
                <a:solidFill>
                  <a:srgbClr val="4F3A35"/>
                </a:solidFill>
                <a:latin typeface="Calibri"/>
              </a:rPr>
              <a:t>Manikaso</a:t>
            </a:r>
            <a:endParaRPr lang="fr-CA" sz="2000">
              <a:solidFill>
                <a:srgbClr val="4F3A35"/>
              </a:solidFill>
              <a:latin typeface="Calibri"/>
              <a:cs typeface="Calibri"/>
            </a:endParaRPr>
          </a:p>
          <a:p>
            <a:pPr marL="800100" lvl="1" indent="-342900">
              <a:buBlip>
                <a:blip r:embed="rId3"/>
              </a:buBlip>
            </a:pPr>
            <a:endParaRPr lang="fr-CA" sz="2200"/>
          </a:p>
        </p:txBody>
      </p:sp>
      <p:pic>
        <p:nvPicPr>
          <p:cNvPr id="4" name="Image 3" descr="Une image contenant Graphique, capture d’écran, conception&#10;&#10;Description générée automatiquement">
            <a:extLst>
              <a:ext uri="{FF2B5EF4-FFF2-40B4-BE49-F238E27FC236}">
                <a16:creationId xmlns:a16="http://schemas.microsoft.com/office/drawing/2014/main" id="{566F2747-58D6-6DB9-FFFB-D3FF762E6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50" y="4781550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29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marron, bois, capture d’écran, sol&#10;&#10;Description générée automatiquement">
            <a:extLst>
              <a:ext uri="{FF2B5EF4-FFF2-40B4-BE49-F238E27FC236}">
                <a16:creationId xmlns:a16="http://schemas.microsoft.com/office/drawing/2014/main" id="{575F73AB-4F18-D5BC-6116-B16BAACB91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17" y="-1469039"/>
            <a:ext cx="12829880" cy="855325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54D666C-D440-7D78-665F-0D56813D05F2}"/>
              </a:ext>
            </a:extLst>
          </p:cNvPr>
          <p:cNvSpPr txBox="1"/>
          <p:nvPr/>
        </p:nvSpPr>
        <p:spPr>
          <a:xfrm>
            <a:off x="2127332" y="3444281"/>
            <a:ext cx="753678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2400" b="1">
                <a:solidFill>
                  <a:srgbClr val="4F3A35"/>
                </a:solidFill>
              </a:rPr>
              <a:t>Signifie « </a:t>
            </a:r>
            <a:r>
              <a:rPr lang="fr-CA" sz="2400" b="1">
                <a:solidFill>
                  <a:srgbClr val="C20C2E"/>
                </a:solidFill>
              </a:rPr>
              <a:t>celui qui se construit</a:t>
            </a:r>
            <a:r>
              <a:rPr lang="fr-CA" sz="2400" b="1"/>
              <a:t> </a:t>
            </a:r>
            <a:r>
              <a:rPr lang="fr-CA" sz="2400" b="1">
                <a:solidFill>
                  <a:srgbClr val="4F3A35"/>
                </a:solidFill>
              </a:rPr>
              <a:t>» en langue atikamekw..</a:t>
            </a:r>
            <a:endParaRPr lang="fr-CA" sz="2400" b="1">
              <a:solidFill>
                <a:srgbClr val="4F3A35"/>
              </a:solidFill>
              <a:cs typeface="Calibri"/>
            </a:endParaRPr>
          </a:p>
          <a:p>
            <a:pPr algn="ctr"/>
            <a:r>
              <a:rPr lang="fr-CA" sz="2400">
                <a:solidFill>
                  <a:srgbClr val="4F3A35"/>
                </a:solidFill>
              </a:rPr>
              <a:t>Se construire un </a:t>
            </a:r>
            <a:r>
              <a:rPr lang="fr-CA" sz="2400">
                <a:solidFill>
                  <a:srgbClr val="F67E2C"/>
                </a:solidFill>
              </a:rPr>
              <a:t>avenir financier</a:t>
            </a:r>
            <a:r>
              <a:rPr lang="fr-CA" sz="2400">
                <a:solidFill>
                  <a:srgbClr val="4F3A35"/>
                </a:solidFill>
              </a:rPr>
              <a:t>…</a:t>
            </a:r>
            <a:endParaRPr lang="fr-CA" sz="2400">
              <a:solidFill>
                <a:srgbClr val="4F3A35"/>
              </a:solidFill>
              <a:cs typeface="Calibri"/>
            </a:endParaRPr>
          </a:p>
          <a:p>
            <a:pPr algn="ctr"/>
            <a:r>
              <a:rPr lang="fr-CA" sz="2400">
                <a:solidFill>
                  <a:srgbClr val="4F3A35"/>
                </a:solidFill>
              </a:rPr>
              <a:t>Se construire</a:t>
            </a:r>
            <a:r>
              <a:rPr lang="fr-CA" sz="2400"/>
              <a:t> </a:t>
            </a:r>
            <a:r>
              <a:rPr lang="fr-CA" sz="2400">
                <a:solidFill>
                  <a:srgbClr val="C20C2E"/>
                </a:solidFill>
              </a:rPr>
              <a:t>une maison</a:t>
            </a:r>
            <a:r>
              <a:rPr lang="fr-CA" sz="2400">
                <a:solidFill>
                  <a:srgbClr val="4F3A35"/>
                </a:solidFill>
              </a:rPr>
              <a:t>… </a:t>
            </a:r>
            <a:endParaRPr lang="fr-CA" sz="2400">
              <a:solidFill>
                <a:srgbClr val="4F3A35"/>
              </a:solidFill>
              <a:cs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77C6755-417D-FDC0-753D-E088FC826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227"/>
            <a:ext cx="12192000" cy="317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78352A-45D3-F6BA-1E97-AB2DCF5A8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3" name="Image 2" descr="Une image contenant Police, logo, symbole, cercle&#10;&#10;Description générée automatiquement">
            <a:extLst>
              <a:ext uri="{FF2B5EF4-FFF2-40B4-BE49-F238E27FC236}">
                <a16:creationId xmlns:a16="http://schemas.microsoft.com/office/drawing/2014/main" id="{33DE262A-D71F-69D7-418A-CAC23AED3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130" y="1267781"/>
            <a:ext cx="4725806" cy="20192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BFC55DA-6535-C717-EDB4-83BC961FC11D}"/>
              </a:ext>
            </a:extLst>
          </p:cNvPr>
          <p:cNvSpPr txBox="1"/>
          <p:nvPr/>
        </p:nvSpPr>
        <p:spPr>
          <a:xfrm>
            <a:off x="153511" y="464196"/>
            <a:ext cx="839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>
                <a:solidFill>
                  <a:srgbClr val="4F3A35"/>
                </a:solidFill>
              </a:rPr>
              <a:t>Lancement officiel…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B60F78-F557-A2CD-5D26-895F8516012D}"/>
              </a:ext>
            </a:extLst>
          </p:cNvPr>
          <p:cNvSpPr txBox="1"/>
          <p:nvPr/>
        </p:nvSpPr>
        <p:spPr>
          <a:xfrm>
            <a:off x="2405202" y="5309530"/>
            <a:ext cx="698104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2800" b="1" dirty="0">
                <a:solidFill>
                  <a:srgbClr val="4F3A35"/>
                </a:solidFill>
              </a:rPr>
              <a:t>Site Web:</a:t>
            </a:r>
            <a:r>
              <a:rPr lang="fr-CA" sz="2800" b="1" dirty="0"/>
              <a:t> </a:t>
            </a:r>
            <a:r>
              <a:rPr lang="fr-CA" sz="2800" b="1" dirty="0">
                <a:solidFill>
                  <a:srgbClr val="C20C2E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manikaso.com </a:t>
            </a:r>
            <a:endParaRPr lang="fr-CA" sz="2800" b="1" dirty="0">
              <a:solidFill>
                <a:srgbClr val="C20C2E"/>
              </a:solidFill>
              <a:cs typeface="Calibri"/>
            </a:endParaRPr>
          </a:p>
          <a:p>
            <a:pPr algn="ctr"/>
            <a:r>
              <a:rPr lang="fr-CA" sz="2800" b="1" dirty="0">
                <a:solidFill>
                  <a:srgbClr val="4F3A35"/>
                </a:solidFill>
              </a:rPr>
              <a:t>Facebook:</a:t>
            </a:r>
            <a:r>
              <a:rPr lang="fr-CA" sz="2800" b="1" dirty="0"/>
              <a:t> </a:t>
            </a:r>
            <a:r>
              <a:rPr lang="fr-CA" sz="2800" b="1" dirty="0" err="1">
                <a:solidFill>
                  <a:srgbClr val="C20C2E"/>
                </a:solidFill>
              </a:rPr>
              <a:t>Manikaso</a:t>
            </a:r>
            <a:endParaRPr lang="fr-CA" sz="2800" b="1" dirty="0">
              <a:solidFill>
                <a:srgbClr val="C20C2E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241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658BFB-7CD6-9132-84BD-178F249287C1}"/>
              </a:ext>
            </a:extLst>
          </p:cNvPr>
          <p:cNvSpPr/>
          <p:nvPr/>
        </p:nvSpPr>
        <p:spPr>
          <a:xfrm>
            <a:off x="940129" y="1237013"/>
            <a:ext cx="4957948" cy="5175661"/>
          </a:xfrm>
          <a:prstGeom prst="rect">
            <a:avLst/>
          </a:prstGeom>
          <a:solidFill>
            <a:srgbClr val="FAE1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EA3D1E-2B11-DE84-5AEC-CC8F9C468BA1}"/>
              </a:ext>
            </a:extLst>
          </p:cNvPr>
          <p:cNvSpPr/>
          <p:nvPr/>
        </p:nvSpPr>
        <p:spPr>
          <a:xfrm>
            <a:off x="6313713" y="1237012"/>
            <a:ext cx="4957948" cy="5175661"/>
          </a:xfrm>
          <a:prstGeom prst="rect">
            <a:avLst/>
          </a:prstGeom>
          <a:solidFill>
            <a:srgbClr val="FFF0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2E3898-8986-8577-207C-6215ED4E85B2}"/>
              </a:ext>
            </a:extLst>
          </p:cNvPr>
          <p:cNvSpPr txBox="1"/>
          <p:nvPr/>
        </p:nvSpPr>
        <p:spPr>
          <a:xfrm>
            <a:off x="1134017" y="1526163"/>
            <a:ext cx="4591545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>
              <a:spcAft>
                <a:spcPts val="600"/>
              </a:spcAft>
            </a:pPr>
            <a:endParaRPr lang="fr-CA" sz="2400" b="1" kern="1200">
              <a:solidFill>
                <a:srgbClr val="4F3A35"/>
              </a:solidFill>
              <a:latin typeface="+mn-lt"/>
              <a:ea typeface="+mn-ea"/>
              <a:cs typeface="+mn-cs"/>
            </a:endParaRPr>
          </a:p>
          <a:p>
            <a:pPr marL="800100" lvl="1" indent="-342900">
              <a:spcAft>
                <a:spcPts val="600"/>
              </a:spcAft>
              <a:buFontTx/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  <a:cs typeface="Calibri"/>
              </a:rPr>
              <a:t>Prendre connaissance de mes dépenses</a:t>
            </a: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  <a:cs typeface="Calibri"/>
              </a:rPr>
              <a:t>Amorcer un budget</a:t>
            </a: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  <a:cs typeface="Calibri"/>
              </a:rPr>
              <a:t>Comprendre le crédit</a:t>
            </a: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  <a:cs typeface="Calibri"/>
              </a:rPr>
              <a:t>Processus de construction d'une maison</a:t>
            </a: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Sensibilisation à l’exploitation financière (volet aînés)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Sensibilisation en littératie financière (volet entrepreneurial)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lvl="1">
              <a:spcAft>
                <a:spcPts val="600"/>
              </a:spcAft>
            </a:pPr>
            <a:endParaRPr lang="fr-CA" sz="2200">
              <a:solidFill>
                <a:srgbClr val="000000"/>
              </a:solidFill>
              <a:cs typeface="Calibri"/>
            </a:endParaRPr>
          </a:p>
          <a:p>
            <a:pPr indent="-457200">
              <a:spcAft>
                <a:spcPts val="600"/>
              </a:spcAft>
              <a:buChar char="-"/>
            </a:pPr>
            <a:endParaRPr lang="fr-CA" sz="3200" b="1">
              <a:solidFill>
                <a:srgbClr val="4F3A35"/>
              </a:solidFill>
              <a:cs typeface="Calibri" panose="020F0502020204030204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7C3C2B-A5F6-F7B8-39D8-3E9F32D0C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CE85FD-D1AE-A2A8-BFA3-E14F91CA3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6F56FEC-6197-5AEA-36E5-7AA6FE272D76}"/>
              </a:ext>
            </a:extLst>
          </p:cNvPr>
          <p:cNvSpPr txBox="1"/>
          <p:nvPr/>
        </p:nvSpPr>
        <p:spPr>
          <a:xfrm>
            <a:off x="153511" y="464196"/>
            <a:ext cx="839529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3600" b="1">
                <a:solidFill>
                  <a:srgbClr val="4F3A35"/>
                </a:solidFill>
              </a:rPr>
              <a:t>Ateliers</a:t>
            </a:r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E68CC2-63CB-2739-4C6C-78B1D4FB8FC3}"/>
              </a:ext>
            </a:extLst>
          </p:cNvPr>
          <p:cNvSpPr txBox="1"/>
          <p:nvPr/>
        </p:nvSpPr>
        <p:spPr>
          <a:xfrm>
            <a:off x="6497705" y="1526162"/>
            <a:ext cx="4591545" cy="3939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>
              <a:spcAft>
                <a:spcPts val="600"/>
              </a:spcAft>
            </a:pPr>
            <a:endParaRPr lang="fr-CA" sz="2400" b="1" kern="1200">
              <a:solidFill>
                <a:srgbClr val="4F3A35"/>
              </a:solidFill>
              <a:latin typeface="+mn-lt"/>
              <a:ea typeface="+mn-ea"/>
              <a:cs typeface="+mn-cs"/>
            </a:endParaRPr>
          </a:p>
          <a:p>
            <a:pPr marL="800100" lvl="1" indent="-342900">
              <a:spcAft>
                <a:spcPts val="600"/>
              </a:spcAft>
              <a:buFont typeface="Arial"/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L'endettement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Font typeface="Arial"/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L'épargne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La mise de fond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Besoins en matière d'habitation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r>
              <a:rPr lang="fr-CA" sz="2200">
                <a:solidFill>
                  <a:srgbClr val="4F3A35"/>
                </a:solidFill>
              </a:rPr>
              <a:t>Prévention de la moisissure</a:t>
            </a:r>
            <a:endParaRPr lang="fr-CA" sz="2200">
              <a:solidFill>
                <a:srgbClr val="4F3A35"/>
              </a:solidFill>
              <a:cs typeface="Calibri"/>
            </a:endParaRPr>
          </a:p>
          <a:p>
            <a:pPr marL="800100" lvl="1" indent="-342900">
              <a:spcAft>
                <a:spcPts val="600"/>
              </a:spcAft>
              <a:buBlip>
                <a:blip r:embed="rId2"/>
              </a:buBlip>
            </a:pPr>
            <a:endParaRPr lang="fr-CA" sz="2200">
              <a:solidFill>
                <a:srgbClr val="4F3A35"/>
              </a:solidFill>
              <a:cs typeface="Calibri"/>
            </a:endParaRPr>
          </a:p>
          <a:p>
            <a:pPr lvl="1">
              <a:spcAft>
                <a:spcPts val="600"/>
              </a:spcAft>
            </a:pPr>
            <a:endParaRPr lang="fr-CA" sz="2200"/>
          </a:p>
          <a:p>
            <a:pPr marL="457200" indent="-457200">
              <a:spcAft>
                <a:spcPts val="600"/>
              </a:spcAft>
              <a:buFontTx/>
              <a:buChar char="-"/>
            </a:pPr>
            <a:endParaRPr lang="fr-CA" sz="3200" b="1">
              <a:solidFill>
                <a:srgbClr val="4F3A35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8FBC1B2-324F-5DA8-6028-0B9F150834C9}"/>
              </a:ext>
            </a:extLst>
          </p:cNvPr>
          <p:cNvSpPr txBox="1"/>
          <p:nvPr/>
        </p:nvSpPr>
        <p:spPr>
          <a:xfrm>
            <a:off x="1132114" y="131024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2800" b="1" i="1">
                <a:solidFill>
                  <a:srgbClr val="C20C2E"/>
                </a:solidFill>
              </a:rPr>
              <a:t>Disponible</a:t>
            </a:r>
            <a:endParaRPr lang="fr-FR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B8C0DE6-DFB0-C36C-E1BD-206EBE09A7B7}"/>
              </a:ext>
            </a:extLst>
          </p:cNvPr>
          <p:cNvSpPr txBox="1"/>
          <p:nvPr/>
        </p:nvSpPr>
        <p:spPr>
          <a:xfrm>
            <a:off x="6495803" y="131024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2800" b="1" i="1">
                <a:solidFill>
                  <a:srgbClr val="F67E2C"/>
                </a:solidFill>
              </a:rPr>
              <a:t>À venir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175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750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D496C30-6F00-953B-87A6-3F4ED1799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089297"/>
            <a:ext cx="4368602" cy="11507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Prendre </a:t>
            </a:r>
            <a:r>
              <a:rPr lang="en-US" sz="3600" b="1" err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connaissance</a:t>
            </a:r>
            <a:r>
              <a:rPr lang="en-US" sz="36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3600" b="1" err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mes</a:t>
            </a:r>
            <a:r>
              <a:rPr lang="en-US" sz="36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b="1" err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dépenses</a:t>
            </a:r>
            <a:endParaRPr lang="en-US" sz="3600" b="1">
              <a:solidFill>
                <a:srgbClr val="4F3A3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9044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0EE9238-8217-22C1-8FE4-63DF39511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3190399"/>
            <a:ext cx="4502371" cy="23043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 err="1">
                <a:solidFill>
                  <a:srgbClr val="4F3A35"/>
                </a:solidFill>
              </a:rPr>
              <a:t>Objectifs</a:t>
            </a:r>
            <a:r>
              <a:rPr lang="en-US" sz="2200" b="1">
                <a:solidFill>
                  <a:srgbClr val="4F3A35"/>
                </a:solidFill>
              </a:rPr>
              <a:t> de </a:t>
            </a:r>
            <a:r>
              <a:rPr lang="en-US" sz="2200" b="1" err="1">
                <a:solidFill>
                  <a:srgbClr val="4F3A35"/>
                </a:solidFill>
              </a:rPr>
              <a:t>l’atelier</a:t>
            </a:r>
            <a:r>
              <a:rPr lang="en-US" sz="2200" b="1">
                <a:solidFill>
                  <a:srgbClr val="4F3A35"/>
                </a:solidFill>
              </a:rPr>
              <a:t>:</a:t>
            </a:r>
            <a:br>
              <a:rPr lang="en-US" sz="2200" b="1">
                <a:solidFill>
                  <a:srgbClr val="4F3A35"/>
                </a:solidFill>
              </a:rPr>
            </a:br>
            <a:endParaRPr lang="en-US" sz="2200" b="1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Prendre conscience de </a:t>
            </a:r>
            <a:r>
              <a:rPr lang="en-US" sz="2000" err="1">
                <a:solidFill>
                  <a:srgbClr val="4F3A35"/>
                </a:solidFill>
              </a:rPr>
              <a:t>ses</a:t>
            </a:r>
            <a:r>
              <a:rPr lang="en-US" sz="2000">
                <a:solidFill>
                  <a:srgbClr val="4F3A35"/>
                </a:solidFill>
              </a:rPr>
              <a:t> </a:t>
            </a:r>
            <a:r>
              <a:rPr lang="en-US" sz="2000" err="1">
                <a:solidFill>
                  <a:srgbClr val="4F3A35"/>
                </a:solidFill>
              </a:rPr>
              <a:t>dépenses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 err="1">
                <a:solidFill>
                  <a:srgbClr val="4F3A35"/>
                </a:solidFill>
              </a:rPr>
              <a:t>Capacité</a:t>
            </a:r>
            <a:r>
              <a:rPr lang="en-US" sz="2000">
                <a:solidFill>
                  <a:srgbClr val="4F3A35"/>
                </a:solidFill>
              </a:rPr>
              <a:t> à faire un budget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Bonne gestion des finances </a:t>
            </a:r>
            <a:r>
              <a:rPr lang="en-US" sz="2000" err="1">
                <a:solidFill>
                  <a:srgbClr val="4F3A35"/>
                </a:solidFill>
              </a:rPr>
              <a:t>personnelles</a:t>
            </a:r>
            <a:endParaRPr lang="en-US" sz="2000">
              <a:solidFill>
                <a:srgbClr val="4F3A35"/>
              </a:solidFill>
              <a:cs typeface="Calibri" panose="020F0502020204030204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899205A-8F7B-B739-E6B8-BDDA3CC71B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r="-1" b="12773"/>
          <a:stretch/>
        </p:blipFill>
        <p:spPr>
          <a:xfrm>
            <a:off x="6368977" y="584200"/>
            <a:ext cx="5716725" cy="56959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FD4E5C-F2CB-317B-ED0D-627846B02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B9BCBB-354E-0730-6634-97E4DA3E3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29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750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D496C30-6F00-953B-87A6-3F4ED1799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717947"/>
            <a:ext cx="4368602" cy="5221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err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Amorcer</a:t>
            </a:r>
            <a:r>
              <a:rPr lang="en-US" sz="3600" b="1">
                <a:solidFill>
                  <a:srgbClr val="4F3A35"/>
                </a:solidFill>
                <a:latin typeface="+mn-lt"/>
                <a:ea typeface="+mn-ea"/>
                <a:cs typeface="+mn-cs"/>
              </a:rPr>
              <a:t> un budget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9044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0EE9238-8217-22C1-8FE4-63DF39511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3190399"/>
            <a:ext cx="5864446" cy="26663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b="1" err="1">
                <a:solidFill>
                  <a:srgbClr val="4F3A35"/>
                </a:solidFill>
              </a:rPr>
              <a:t>Objectifs</a:t>
            </a:r>
            <a:r>
              <a:rPr lang="en-US" sz="2200" b="1">
                <a:solidFill>
                  <a:srgbClr val="4F3A35"/>
                </a:solidFill>
              </a:rPr>
              <a:t> de </a:t>
            </a:r>
            <a:r>
              <a:rPr lang="en-US" sz="2200" b="1" err="1">
                <a:solidFill>
                  <a:srgbClr val="4F3A35"/>
                </a:solidFill>
              </a:rPr>
              <a:t>l’atelier</a:t>
            </a:r>
            <a:r>
              <a:rPr lang="en-US" sz="2200" b="1">
                <a:solidFill>
                  <a:srgbClr val="4F3A35"/>
                </a:solidFill>
              </a:rPr>
              <a:t>:</a:t>
            </a:r>
            <a:br>
              <a:rPr lang="en-US" sz="2000" b="1"/>
            </a:br>
            <a:endParaRPr lang="en-US" sz="2000" b="1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Dresser </a:t>
            </a:r>
            <a:r>
              <a:rPr lang="en-US" sz="2000" err="1">
                <a:solidFill>
                  <a:srgbClr val="4F3A35"/>
                </a:solidFill>
              </a:rPr>
              <a:t>une</a:t>
            </a:r>
            <a:r>
              <a:rPr lang="en-US" sz="2000">
                <a:solidFill>
                  <a:srgbClr val="4F3A35"/>
                </a:solidFill>
              </a:rPr>
              <a:t> première ébauche du portrait </a:t>
            </a:r>
            <a:r>
              <a:rPr lang="en-US" sz="2000" err="1">
                <a:solidFill>
                  <a:srgbClr val="4F3A35"/>
                </a:solidFill>
              </a:rPr>
              <a:t>mensuel</a:t>
            </a:r>
            <a:r>
              <a:rPr lang="en-US" sz="2000">
                <a:solidFill>
                  <a:srgbClr val="4F3A35"/>
                </a:solidFill>
              </a:rPr>
              <a:t> de </a:t>
            </a:r>
            <a:r>
              <a:rPr lang="en-US" sz="2000" err="1">
                <a:solidFill>
                  <a:srgbClr val="4F3A35"/>
                </a:solidFill>
              </a:rPr>
              <a:t>ses</a:t>
            </a:r>
            <a:r>
              <a:rPr lang="en-US" sz="2000">
                <a:solidFill>
                  <a:srgbClr val="4F3A35"/>
                </a:solidFill>
              </a:rPr>
              <a:t> </a:t>
            </a:r>
            <a:r>
              <a:rPr lang="en-US" sz="2000" err="1">
                <a:solidFill>
                  <a:srgbClr val="4F3A35"/>
                </a:solidFill>
              </a:rPr>
              <a:t>revenus</a:t>
            </a:r>
            <a:r>
              <a:rPr lang="en-US" sz="2000">
                <a:solidFill>
                  <a:srgbClr val="4F3A35"/>
                </a:solidFill>
              </a:rPr>
              <a:t> et </a:t>
            </a:r>
            <a:r>
              <a:rPr lang="en-US" sz="2000" err="1">
                <a:solidFill>
                  <a:srgbClr val="4F3A35"/>
                </a:solidFill>
              </a:rPr>
              <a:t>dépenses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Prendre conscience que les choix </a:t>
            </a:r>
            <a:r>
              <a:rPr lang="en-US" sz="2000" err="1">
                <a:solidFill>
                  <a:srgbClr val="4F3A35"/>
                </a:solidFill>
              </a:rPr>
              <a:t>quotidiens</a:t>
            </a:r>
            <a:r>
              <a:rPr lang="en-US" sz="2000">
                <a:solidFill>
                  <a:srgbClr val="4F3A35"/>
                </a:solidFill>
              </a:rPr>
              <a:t> </a:t>
            </a:r>
            <a:r>
              <a:rPr lang="en-US" sz="2000" err="1">
                <a:solidFill>
                  <a:srgbClr val="4F3A35"/>
                </a:solidFill>
              </a:rPr>
              <a:t>influencent</a:t>
            </a:r>
            <a:r>
              <a:rPr lang="en-US" sz="2000">
                <a:solidFill>
                  <a:srgbClr val="4F3A35"/>
                </a:solidFill>
              </a:rPr>
              <a:t> les finances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r>
              <a:rPr lang="en-US" sz="2000">
                <a:solidFill>
                  <a:srgbClr val="4F3A35"/>
                </a:solidFill>
              </a:rPr>
              <a:t>Inciter les participants à </a:t>
            </a:r>
            <a:r>
              <a:rPr lang="en-US" sz="2000" err="1">
                <a:solidFill>
                  <a:srgbClr val="4F3A35"/>
                </a:solidFill>
              </a:rPr>
              <a:t>compléter</a:t>
            </a:r>
            <a:r>
              <a:rPr lang="en-US" sz="2000">
                <a:solidFill>
                  <a:srgbClr val="4F3A35"/>
                </a:solidFill>
              </a:rPr>
              <a:t> </a:t>
            </a:r>
            <a:r>
              <a:rPr lang="en-US" sz="2000" err="1">
                <a:solidFill>
                  <a:srgbClr val="4F3A35"/>
                </a:solidFill>
              </a:rPr>
              <a:t>leur</a:t>
            </a:r>
            <a:r>
              <a:rPr lang="en-US" sz="2000">
                <a:solidFill>
                  <a:srgbClr val="4F3A35"/>
                </a:solidFill>
              </a:rPr>
              <a:t> portrait des </a:t>
            </a:r>
            <a:r>
              <a:rPr lang="en-US" sz="2000" err="1">
                <a:solidFill>
                  <a:srgbClr val="4F3A35"/>
                </a:solidFill>
              </a:rPr>
              <a:t>dépenses</a:t>
            </a:r>
            <a:r>
              <a:rPr lang="en-US" sz="2000">
                <a:solidFill>
                  <a:srgbClr val="4F3A35"/>
                </a:solidFill>
              </a:rPr>
              <a:t> avec des </a:t>
            </a:r>
            <a:r>
              <a:rPr lang="en-US" sz="2000" err="1">
                <a:solidFill>
                  <a:srgbClr val="4F3A35"/>
                </a:solidFill>
              </a:rPr>
              <a:t>informations</a:t>
            </a:r>
            <a:r>
              <a:rPr lang="en-US" sz="2000">
                <a:solidFill>
                  <a:srgbClr val="4F3A35"/>
                </a:solidFill>
              </a:rPr>
              <a:t> précises</a:t>
            </a:r>
            <a:endParaRPr lang="en-US" sz="2000">
              <a:solidFill>
                <a:srgbClr val="4F3A35"/>
              </a:solidFill>
              <a:cs typeface="Calibri"/>
            </a:endParaRPr>
          </a:p>
          <a:p>
            <a:pPr marL="539750" lvl="1" indent="-342900">
              <a:spcAft>
                <a:spcPts val="600"/>
              </a:spcAft>
              <a:buBlip>
                <a:blip r:embed="rId2"/>
              </a:buBlip>
            </a:pPr>
            <a:endParaRPr lang="en-US" sz="1600">
              <a:solidFill>
                <a:srgbClr val="4F3A35"/>
              </a:solidFill>
              <a:cs typeface="Calibri" panose="020F0502020204030204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FD4E5C-F2CB-317B-ED0D-627846B02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B9BCBB-354E-0730-6634-97E4DA3E3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500"/>
            <a:ext cx="12192000" cy="317500"/>
          </a:xfrm>
          <a:prstGeom prst="rect">
            <a:avLst/>
          </a:prstGeom>
        </p:spPr>
      </p:pic>
      <p:pic>
        <p:nvPicPr>
          <p:cNvPr id="8" name="Espace réservé pour une image  5">
            <a:extLst>
              <a:ext uri="{FF2B5EF4-FFF2-40B4-BE49-F238E27FC236}">
                <a16:creationId xmlns:a16="http://schemas.microsoft.com/office/drawing/2014/main" id="{DE0CB3C1-1122-8B59-6CA6-E79324E5E4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5" r="1" b="16581"/>
          <a:stretch/>
        </p:blipFill>
        <p:spPr>
          <a:xfrm>
            <a:off x="6507645" y="681017"/>
            <a:ext cx="5530111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46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de40df-558a-4034-9824-144db4a87d94" xsi:nil="true"/>
    <lcf76f155ced4ddcb4097134ff3c332f xmlns="5d83bd12-92be-483f-acf7-3f393e188ce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E835C80D787D44A09081E7A441B8CD" ma:contentTypeVersion="17" ma:contentTypeDescription="Create a new document." ma:contentTypeScope="" ma:versionID="de91a8acfaab6217d408f7de1d74b8e3">
  <xsd:schema xmlns:xsd="http://www.w3.org/2001/XMLSchema" xmlns:xs="http://www.w3.org/2001/XMLSchema" xmlns:p="http://schemas.microsoft.com/office/2006/metadata/properties" xmlns:ns2="5d83bd12-92be-483f-acf7-3f393e188ce3" xmlns:ns3="43de40df-558a-4034-9824-144db4a87d94" targetNamespace="http://schemas.microsoft.com/office/2006/metadata/properties" ma:root="true" ma:fieldsID="429a79b985f216c1c5fd10ff43ec6292" ns2:_="" ns3:_="">
    <xsd:import namespace="5d83bd12-92be-483f-acf7-3f393e188ce3"/>
    <xsd:import namespace="43de40df-558a-4034-9824-144db4a87d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83bd12-92be-483f-acf7-3f393e188c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3d391ba-e76c-4e89-9ddb-4076bf2000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de40df-558a-4034-9824-144db4a87d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294c7dd-8f0b-453d-9df2-caeab6546e40}" ma:internalName="TaxCatchAll" ma:showField="CatchAllData" ma:web="43de40df-558a-4034-9824-144db4a87d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4FE9F5-86A2-4E84-A611-AE6C9847D7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6A5707-8755-4879-9493-F6988C1F946F}">
  <ds:schemaRefs>
    <ds:schemaRef ds:uri="http://purl.org/dc/dcmitype/"/>
    <ds:schemaRef ds:uri="http://schemas.microsoft.com/office/2006/documentManagement/types"/>
    <ds:schemaRef ds:uri="5d83bd12-92be-483f-acf7-3f393e188ce3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43de40df-558a-4034-9824-144db4a87d9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1316E8-BA5C-4FE8-80DC-03AFC243BF43}">
  <ds:schemaRefs>
    <ds:schemaRef ds:uri="43de40df-558a-4034-9824-144db4a87d94"/>
    <ds:schemaRef ds:uri="5d83bd12-92be-483f-acf7-3f393e188ce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Manikaso CSSPNQL</Template>
  <TotalTime>1</TotalTime>
  <Words>575</Words>
  <Application>Microsoft Office PowerPoint</Application>
  <PresentationFormat>Widescreen</PresentationFormat>
  <Paragraphs>105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Prendre connaissance de mes dépenses</vt:lpstr>
      <vt:lpstr>Amorcer un budget</vt:lpstr>
      <vt:lpstr>Comprendre le crédit</vt:lpstr>
      <vt:lpstr>Processus de construction d’une maison </vt:lpstr>
      <vt:lpstr>Sensibilisation à l’exploitation financière</vt:lpstr>
      <vt:lpstr>Sensibilisation en littératie financière (volet entrepreneurial)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Mish-Shannda Bastien-Pilot</dc:creator>
  <cp:lastModifiedBy>Stephan Mailhot</cp:lastModifiedBy>
  <cp:revision>1</cp:revision>
  <dcterms:created xsi:type="dcterms:W3CDTF">2023-11-01T18:16:01Z</dcterms:created>
  <dcterms:modified xsi:type="dcterms:W3CDTF">2023-11-21T17:23:37Z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0x010100A7E835C80D787D44A09081E7A441B8CD</vt:lpwstr>
  </property>
  <property fmtid="{D5CDD505-2E9C-101B-9397-08002B2CF9AE}" pid="3" name="MediaServiceImageTags">
    <vt:lpwstr/>
  </property>
</Properties>
</file>