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13" r:id="rId2"/>
    <p:sldId id="257" r:id="rId3"/>
    <p:sldId id="270" r:id="rId4"/>
    <p:sldId id="258" r:id="rId5"/>
    <p:sldId id="310" r:id="rId6"/>
    <p:sldId id="340" r:id="rId7"/>
    <p:sldId id="343" r:id="rId8"/>
    <p:sldId id="341" r:id="rId9"/>
    <p:sldId id="342" r:id="rId10"/>
    <p:sldId id="339" r:id="rId11"/>
    <p:sldId id="31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105" d="100"/>
          <a:sy n="105" d="100"/>
        </p:scale>
        <p:origin x="83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644A83-D513-4A27-BCE7-8F5250333770}" type="datetimeFigureOut">
              <a:rPr lang="fr-CA" smtClean="0"/>
              <a:t>2023-11-14</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8B496-1334-42CF-AA8A-4B7A34311443}" type="slidenum">
              <a:rPr lang="fr-CA" smtClean="0"/>
              <a:t>‹N°›</a:t>
            </a:fld>
            <a:endParaRPr lang="fr-CA"/>
          </a:p>
        </p:txBody>
      </p:sp>
    </p:spTree>
    <p:extLst>
      <p:ext uri="{BB962C8B-B14F-4D97-AF65-F5344CB8AC3E}">
        <p14:creationId xmlns:p14="http://schemas.microsoft.com/office/powerpoint/2010/main" val="35174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FORMATIONS DISPONIBLES À CE JOUR : </a:t>
            </a:r>
          </a:p>
          <a:p>
            <a:r>
              <a:rPr lang="fr-CA" dirty="0"/>
              <a:t>- Mise en place d’un comité SST</a:t>
            </a:r>
          </a:p>
          <a:p>
            <a:r>
              <a:rPr lang="fr-CA" dirty="0"/>
              <a:t>- Travaux en hauteurs (protection contre les chutes)</a:t>
            </a:r>
          </a:p>
          <a:p>
            <a:r>
              <a:rPr lang="fr-CA" dirty="0"/>
              <a:t>- Inspecteur d’équipement de protection contre les chutes</a:t>
            </a:r>
          </a:p>
          <a:p>
            <a:r>
              <a:rPr lang="fr-CA" dirty="0"/>
              <a:t>- Espaces clos </a:t>
            </a:r>
          </a:p>
          <a:p>
            <a:r>
              <a:rPr lang="fr-CA" dirty="0"/>
              <a:t>- Maux de dos et TMS</a:t>
            </a:r>
          </a:p>
          <a:p>
            <a:r>
              <a:rPr lang="fr-CA" dirty="0"/>
              <a:t>- Protection respiratoire</a:t>
            </a:r>
          </a:p>
        </p:txBody>
      </p:sp>
      <p:sp>
        <p:nvSpPr>
          <p:cNvPr id="4" name="Espace réservé du numéro de diapositive 3"/>
          <p:cNvSpPr>
            <a:spLocks noGrp="1"/>
          </p:cNvSpPr>
          <p:nvPr>
            <p:ph type="sldNum" sz="quarter" idx="5"/>
          </p:nvPr>
        </p:nvSpPr>
        <p:spPr/>
        <p:txBody>
          <a:bodyPr/>
          <a:lstStyle/>
          <a:p>
            <a:fld id="{1918B496-1334-42CF-AA8A-4B7A34311443}" type="slidenum">
              <a:rPr lang="fr-CA" smtClean="0"/>
              <a:t>4</a:t>
            </a:fld>
            <a:endParaRPr lang="fr-CA"/>
          </a:p>
        </p:txBody>
      </p:sp>
    </p:spTree>
    <p:extLst>
      <p:ext uri="{BB962C8B-B14F-4D97-AF65-F5344CB8AC3E}">
        <p14:creationId xmlns:p14="http://schemas.microsoft.com/office/powerpoint/2010/main" val="882008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4DD276F-456E-4C35-AFAA-2E1165154E22}" type="datetimeFigureOut">
              <a:rPr lang="fr-CA" smtClean="0"/>
              <a:t>2023-11-14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9255346" y="2750337"/>
            <a:ext cx="1171888" cy="1356442"/>
          </a:xfrm>
        </p:spPr>
        <p:txBody>
          <a:bodyPr/>
          <a:lstStyle/>
          <a:p>
            <a:fld id="{39F9787A-E977-4D9D-B807-0937F3E48855}" type="slidenum">
              <a:rPr lang="fr-CA" smtClean="0"/>
              <a:t>‹N°›</a:t>
            </a:fld>
            <a:endParaRPr lang="fr-CA"/>
          </a:p>
        </p:txBody>
      </p:sp>
    </p:spTree>
    <p:extLst>
      <p:ext uri="{BB962C8B-B14F-4D97-AF65-F5344CB8AC3E}">
        <p14:creationId xmlns:p14="http://schemas.microsoft.com/office/powerpoint/2010/main" val="203325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4DD276F-456E-4C35-AFAA-2E1165154E22}" type="datetimeFigureOut">
              <a:rPr lang="fr-CA" smtClean="0"/>
              <a:t>2023-11-14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309"/>
            <a:ext cx="1154151" cy="1090789"/>
          </a:xfrm>
        </p:spPr>
        <p:txBody>
          <a:bodyPr/>
          <a:lstStyle/>
          <a:p>
            <a:fld id="{39F9787A-E977-4D9D-B807-0937F3E48855}" type="slidenum">
              <a:rPr lang="fr-CA" smtClean="0"/>
              <a:t>‹N°›</a:t>
            </a:fld>
            <a:endParaRPr lang="fr-CA"/>
          </a:p>
        </p:txBody>
      </p:sp>
    </p:spTree>
    <p:extLst>
      <p:ext uri="{BB962C8B-B14F-4D97-AF65-F5344CB8AC3E}">
        <p14:creationId xmlns:p14="http://schemas.microsoft.com/office/powerpoint/2010/main" val="3096003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4DD276F-456E-4C35-AFAA-2E1165154E22}" type="datetimeFigureOut">
              <a:rPr lang="fr-CA" smtClean="0"/>
              <a:t>2023-11-14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615"/>
            <a:ext cx="1154151" cy="1090789"/>
          </a:xfrm>
        </p:spPr>
        <p:txBody>
          <a:bodyPr/>
          <a:lstStyle/>
          <a:p>
            <a:fld id="{39F9787A-E977-4D9D-B807-0937F3E48855}" type="slidenum">
              <a:rPr lang="fr-CA" smtClean="0"/>
              <a:t>‹N°›</a:t>
            </a:fld>
            <a:endParaRPr lang="fr-CA"/>
          </a:p>
        </p:txBody>
      </p:sp>
    </p:spTree>
    <p:extLst>
      <p:ext uri="{BB962C8B-B14F-4D97-AF65-F5344CB8AC3E}">
        <p14:creationId xmlns:p14="http://schemas.microsoft.com/office/powerpoint/2010/main" val="3612503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4DD276F-456E-4C35-AFAA-2E1165154E22}" type="datetimeFigureOut">
              <a:rPr lang="fr-CA" smtClean="0"/>
              <a:t>2023-11-14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39F9787A-E977-4D9D-B807-0937F3E48855}" type="slidenum">
              <a:rPr lang="fr-CA" smtClean="0"/>
              <a:t>‹N°›</a:t>
            </a:fld>
            <a:endParaRPr lang="fr-CA"/>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650192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4DD276F-456E-4C35-AFAA-2E1165154E22}" type="datetimeFigureOut">
              <a:rPr lang="fr-CA" smtClean="0"/>
              <a:t>2023-11-14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39F9787A-E977-4D9D-B807-0937F3E48855}" type="slidenum">
              <a:rPr lang="fr-CA" smtClean="0"/>
              <a:t>‹N°›</a:t>
            </a:fld>
            <a:endParaRPr lang="fr-CA"/>
          </a:p>
        </p:txBody>
      </p:sp>
    </p:spTree>
    <p:extLst>
      <p:ext uri="{BB962C8B-B14F-4D97-AF65-F5344CB8AC3E}">
        <p14:creationId xmlns:p14="http://schemas.microsoft.com/office/powerpoint/2010/main" val="3904669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64DD276F-456E-4C35-AFAA-2E1165154E22}" type="datetimeFigureOut">
              <a:rPr lang="fr-CA" smtClean="0"/>
              <a:t>2023-11-14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39F9787A-E977-4D9D-B807-0937F3E48855}" type="slidenum">
              <a:rPr lang="fr-CA" smtClean="0"/>
              <a:t>‹N°›</a:t>
            </a:fld>
            <a:endParaRPr lang="fr-CA"/>
          </a:p>
        </p:txBody>
      </p:sp>
    </p:spTree>
    <p:extLst>
      <p:ext uri="{BB962C8B-B14F-4D97-AF65-F5344CB8AC3E}">
        <p14:creationId xmlns:p14="http://schemas.microsoft.com/office/powerpoint/2010/main" val="4004241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64DD276F-456E-4C35-AFAA-2E1165154E22}" type="datetimeFigureOut">
              <a:rPr lang="fr-CA" smtClean="0"/>
              <a:t>2023-11-14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39F9787A-E977-4D9D-B807-0937F3E48855}" type="slidenum">
              <a:rPr lang="fr-CA" smtClean="0"/>
              <a:t>‹N°›</a:t>
            </a:fld>
            <a:endParaRPr lang="fr-CA"/>
          </a:p>
        </p:txBody>
      </p:sp>
    </p:spTree>
    <p:extLst>
      <p:ext uri="{BB962C8B-B14F-4D97-AF65-F5344CB8AC3E}">
        <p14:creationId xmlns:p14="http://schemas.microsoft.com/office/powerpoint/2010/main" val="2197582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DD276F-456E-4C35-AFAA-2E1165154E22}" type="datetimeFigureOut">
              <a:rPr lang="fr-CA" smtClean="0"/>
              <a:t>2023-11-14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9F9787A-E977-4D9D-B807-0937F3E48855}" type="slidenum">
              <a:rPr lang="fr-CA" smtClean="0"/>
              <a:t>‹N°›</a:t>
            </a:fld>
            <a:endParaRPr lang="fr-CA"/>
          </a:p>
        </p:txBody>
      </p:sp>
    </p:spTree>
    <p:extLst>
      <p:ext uri="{BB962C8B-B14F-4D97-AF65-F5344CB8AC3E}">
        <p14:creationId xmlns:p14="http://schemas.microsoft.com/office/powerpoint/2010/main" val="1949047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4DD276F-456E-4C35-AFAA-2E1165154E22}" type="datetimeFigureOut">
              <a:rPr lang="fr-CA" smtClean="0"/>
              <a:t>2023-11-14</a:t>
            </a:fld>
            <a:endParaRPr lang="fr-CA"/>
          </a:p>
        </p:txBody>
      </p:sp>
      <p:sp>
        <p:nvSpPr>
          <p:cNvPr id="5" name="Footer Placeholder 4"/>
          <p:cNvSpPr>
            <a:spLocks noGrp="1"/>
          </p:cNvSpPr>
          <p:nvPr>
            <p:ph type="ftr" sz="quarter" idx="11"/>
          </p:nvPr>
        </p:nvSpPr>
        <p:spPr>
          <a:xfrm>
            <a:off x="680321" y="5936188"/>
            <a:ext cx="6126805" cy="365125"/>
          </a:xfrm>
        </p:spPr>
        <p:txBody>
          <a:bodyPr/>
          <a:lstStyle/>
          <a:p>
            <a:endParaRPr lang="fr-CA"/>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9F9787A-E977-4D9D-B807-0937F3E48855}" type="slidenum">
              <a:rPr lang="fr-CA" smtClean="0"/>
              <a:t>‹N°›</a:t>
            </a:fld>
            <a:endParaRPr lang="fr-CA"/>
          </a:p>
        </p:txBody>
      </p:sp>
    </p:spTree>
    <p:extLst>
      <p:ext uri="{BB962C8B-B14F-4D97-AF65-F5344CB8AC3E}">
        <p14:creationId xmlns:p14="http://schemas.microsoft.com/office/powerpoint/2010/main" val="336095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DD276F-456E-4C35-AFAA-2E1165154E22}" type="datetimeFigureOut">
              <a:rPr lang="fr-CA" smtClean="0"/>
              <a:t>2023-11-14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9F9787A-E977-4D9D-B807-0937F3E48855}" type="slidenum">
              <a:rPr lang="fr-CA" smtClean="0"/>
              <a:t>‹N°›</a:t>
            </a:fld>
            <a:endParaRPr lang="fr-CA"/>
          </a:p>
        </p:txBody>
      </p:sp>
    </p:spTree>
    <p:extLst>
      <p:ext uri="{BB962C8B-B14F-4D97-AF65-F5344CB8AC3E}">
        <p14:creationId xmlns:p14="http://schemas.microsoft.com/office/powerpoint/2010/main" val="107506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4DD276F-456E-4C35-AFAA-2E1165154E22}" type="datetimeFigureOut">
              <a:rPr lang="fr-CA" smtClean="0"/>
              <a:t>2023-11-14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10729455" y="2869895"/>
            <a:ext cx="1154151" cy="1090789"/>
          </a:xfrm>
        </p:spPr>
        <p:txBody>
          <a:bodyPr/>
          <a:lstStyle/>
          <a:p>
            <a:fld id="{39F9787A-E977-4D9D-B807-0937F3E48855}" type="slidenum">
              <a:rPr lang="fr-CA" smtClean="0"/>
              <a:t>‹N°›</a:t>
            </a:fld>
            <a:endParaRPr lang="fr-CA"/>
          </a:p>
        </p:txBody>
      </p:sp>
    </p:spTree>
    <p:extLst>
      <p:ext uri="{BB962C8B-B14F-4D97-AF65-F5344CB8AC3E}">
        <p14:creationId xmlns:p14="http://schemas.microsoft.com/office/powerpoint/2010/main" val="5224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4DD276F-456E-4C35-AFAA-2E1165154E22}" type="datetimeFigureOut">
              <a:rPr lang="fr-CA" smtClean="0"/>
              <a:t>2023-11-14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9F9787A-E977-4D9D-B807-0937F3E48855}" type="slidenum">
              <a:rPr lang="fr-CA" smtClean="0"/>
              <a:t>‹N°›</a:t>
            </a:fld>
            <a:endParaRPr lang="fr-CA"/>
          </a:p>
        </p:txBody>
      </p:sp>
    </p:spTree>
    <p:extLst>
      <p:ext uri="{BB962C8B-B14F-4D97-AF65-F5344CB8AC3E}">
        <p14:creationId xmlns:p14="http://schemas.microsoft.com/office/powerpoint/2010/main" val="939180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4DD276F-456E-4C35-AFAA-2E1165154E22}" type="datetimeFigureOut">
              <a:rPr lang="fr-CA" smtClean="0"/>
              <a:t>2023-11-14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39F9787A-E977-4D9D-B807-0937F3E48855}" type="slidenum">
              <a:rPr lang="fr-CA" smtClean="0"/>
              <a:t>‹N°›</a:t>
            </a:fld>
            <a:endParaRPr lang="fr-CA"/>
          </a:p>
        </p:txBody>
      </p:sp>
    </p:spTree>
    <p:extLst>
      <p:ext uri="{BB962C8B-B14F-4D97-AF65-F5344CB8AC3E}">
        <p14:creationId xmlns:p14="http://schemas.microsoft.com/office/powerpoint/2010/main" val="278200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4DD276F-456E-4C35-AFAA-2E1165154E22}" type="datetimeFigureOut">
              <a:rPr lang="fr-CA" smtClean="0"/>
              <a:t>2023-11-14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39F9787A-E977-4D9D-B807-0937F3E48855}" type="slidenum">
              <a:rPr lang="fr-CA" smtClean="0"/>
              <a:t>‹N°›</a:t>
            </a:fld>
            <a:endParaRPr lang="fr-CA"/>
          </a:p>
        </p:txBody>
      </p:sp>
    </p:spTree>
    <p:extLst>
      <p:ext uri="{BB962C8B-B14F-4D97-AF65-F5344CB8AC3E}">
        <p14:creationId xmlns:p14="http://schemas.microsoft.com/office/powerpoint/2010/main" val="31355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4DD276F-456E-4C35-AFAA-2E1165154E22}" type="datetimeFigureOut">
              <a:rPr lang="fr-CA" smtClean="0"/>
              <a:t>2023-11-14</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39F9787A-E977-4D9D-B807-0937F3E48855}" type="slidenum">
              <a:rPr lang="fr-CA" smtClean="0"/>
              <a:t>‹N°›</a:t>
            </a:fld>
            <a:endParaRPr lang="fr-CA"/>
          </a:p>
        </p:txBody>
      </p:sp>
    </p:spTree>
    <p:extLst>
      <p:ext uri="{BB962C8B-B14F-4D97-AF65-F5344CB8AC3E}">
        <p14:creationId xmlns:p14="http://schemas.microsoft.com/office/powerpoint/2010/main" val="1745019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4DD276F-456E-4C35-AFAA-2E1165154E22}" type="datetimeFigureOut">
              <a:rPr lang="fr-CA" smtClean="0"/>
              <a:t>2023-11-14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9F9787A-E977-4D9D-B807-0937F3E48855}" type="slidenum">
              <a:rPr lang="fr-CA" smtClean="0"/>
              <a:t>‹N°›</a:t>
            </a:fld>
            <a:endParaRPr lang="fr-CA"/>
          </a:p>
        </p:txBody>
      </p:sp>
    </p:spTree>
    <p:extLst>
      <p:ext uri="{BB962C8B-B14F-4D97-AF65-F5344CB8AC3E}">
        <p14:creationId xmlns:p14="http://schemas.microsoft.com/office/powerpoint/2010/main" val="32680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4DD276F-456E-4C35-AFAA-2E1165154E22}" type="datetimeFigureOut">
              <a:rPr lang="fr-CA" smtClean="0"/>
              <a:t>2023-11-14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9F9787A-E977-4D9D-B807-0937F3E48855}" type="slidenum">
              <a:rPr lang="fr-CA" smtClean="0"/>
              <a:t>‹N°›</a:t>
            </a:fld>
            <a:endParaRPr lang="fr-CA"/>
          </a:p>
        </p:txBody>
      </p:sp>
    </p:spTree>
    <p:extLst>
      <p:ext uri="{BB962C8B-B14F-4D97-AF65-F5344CB8AC3E}">
        <p14:creationId xmlns:p14="http://schemas.microsoft.com/office/powerpoint/2010/main" val="273920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4DD276F-456E-4C35-AFAA-2E1165154E22}" type="datetimeFigureOut">
              <a:rPr lang="fr-CA" smtClean="0"/>
              <a:t>2023-11-14</a:t>
            </a:fld>
            <a:endParaRPr lang="fr-CA"/>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9F9787A-E977-4D9D-B807-0937F3E48855}" type="slidenum">
              <a:rPr lang="fr-CA" smtClean="0"/>
              <a:t>‹N°›</a:t>
            </a:fld>
            <a:endParaRPr lang="fr-CA"/>
          </a:p>
        </p:txBody>
      </p:sp>
    </p:spTree>
    <p:extLst>
      <p:ext uri="{BB962C8B-B14F-4D97-AF65-F5344CB8AC3E}">
        <p14:creationId xmlns:p14="http://schemas.microsoft.com/office/powerpoint/2010/main" val="41386782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21.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4.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image" Target="../media/image1.png"/><Relationship Id="rId26" Type="http://schemas.openxmlformats.org/officeDocument/2006/relationships/image" Target="../media/image10.png"/><Relationship Id="rId3" Type="http://schemas.openxmlformats.org/officeDocument/2006/relationships/tags" Target="../tags/tag5.xml"/><Relationship Id="rId21" Type="http://schemas.openxmlformats.org/officeDocument/2006/relationships/image" Target="../media/image5.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slideLayout" Target="../slideLayouts/slideLayout6.xml"/><Relationship Id="rId25" Type="http://schemas.openxmlformats.org/officeDocument/2006/relationships/image" Target="../media/image9.png"/><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image" Target="../media/image3.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image" Target="../media/image8.pn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image" Target="../media/image7.png"/><Relationship Id="rId10" Type="http://schemas.openxmlformats.org/officeDocument/2006/relationships/tags" Target="../tags/tag12.xml"/><Relationship Id="rId19" Type="http://schemas.openxmlformats.org/officeDocument/2006/relationships/image" Target="../media/image2.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image" Target="../media/image6.png"/><Relationship Id="rId27"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2.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24.xml"/><Relationship Id="rId7" Type="http://schemas.openxmlformats.org/officeDocument/2006/relationships/image" Target="../media/image1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8.xml"/><Relationship Id="rId7" Type="http://schemas.openxmlformats.org/officeDocument/2006/relationships/image" Target="../media/image12.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2.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7.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002B42E-5C67-1263-689A-FBCECC815EC4}"/>
              </a:ext>
            </a:extLst>
          </p:cNvPr>
          <p:cNvSpPr>
            <a:spLocks noGrp="1"/>
          </p:cNvSpPr>
          <p:nvPr>
            <p:ph type="ctrTitle"/>
            <p:custDataLst>
              <p:tags r:id="rId1"/>
            </p:custDataLst>
          </p:nvPr>
        </p:nvSpPr>
        <p:spPr>
          <a:xfrm>
            <a:off x="680322" y="2063262"/>
            <a:ext cx="3739278" cy="26611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p>
            <a:endParaRPr lang="fr-CA"/>
          </a:p>
        </p:txBody>
      </p:sp>
      <p:pic>
        <p:nvPicPr>
          <p:cNvPr id="3" name="Image 2">
            <a:extLst>
              <a:ext uri="{FF2B5EF4-FFF2-40B4-BE49-F238E27FC236}">
                <a16:creationId xmlns:a16="http://schemas.microsoft.com/office/drawing/2014/main" id="{8F359079-F01E-8696-C1B7-90F506AEE28C}"/>
              </a:ext>
            </a:extLst>
          </p:cNvPr>
          <p:cNvPicPr>
            <a:picLocks noChangeAspect="1"/>
          </p:cNvPicPr>
          <p:nvPr>
            <p:custDataLst>
              <p:tags r:id="rId2"/>
            </p:custDataLst>
          </p:nvPr>
        </p:nvPicPr>
        <p:blipFill>
          <a:blip r:embed="rId4"/>
          <a:stretch>
            <a:fillRect/>
          </a:stretch>
        </p:blipFill>
        <p:spPr>
          <a:xfrm>
            <a:off x="728900" y="1254935"/>
            <a:ext cx="8696260" cy="4348130"/>
          </a:xfrm>
          <a:prstGeom prst="rect">
            <a:avLst/>
          </a:prstGeom>
          <a:ln w="76200">
            <a:solidFill>
              <a:schemeClr val="bg1"/>
            </a:solidFill>
          </a:ln>
        </p:spPr>
      </p:pic>
    </p:spTree>
    <p:extLst>
      <p:ext uri="{BB962C8B-B14F-4D97-AF65-F5344CB8AC3E}">
        <p14:creationId xmlns:p14="http://schemas.microsoft.com/office/powerpoint/2010/main" val="163306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F8CD8B-52E0-E950-DB2D-5EA41567F558}"/>
              </a:ext>
            </a:extLst>
          </p:cNvPr>
          <p:cNvSpPr>
            <a:spLocks noGrp="1"/>
          </p:cNvSpPr>
          <p:nvPr>
            <p:ph type="title"/>
            <p:custDataLst>
              <p:tags r:id="rId1"/>
            </p:custDataLst>
          </p:nvPr>
        </p:nvSpPr>
        <p:spPr>
          <a:xfrm>
            <a:off x="155275" y="753228"/>
            <a:ext cx="10138907" cy="1080938"/>
          </a:xfrm>
        </p:spPr>
        <p:txBody>
          <a:bodyPr>
            <a:normAutofit/>
          </a:bodyPr>
          <a:lstStyle/>
          <a:p>
            <a:pPr algn="ctr"/>
            <a:r>
              <a:rPr lang="fr-CA" sz="4800" b="1" dirty="0">
                <a:ln w="9525">
                  <a:solidFill>
                    <a:schemeClr val="bg1"/>
                  </a:solidFill>
                  <a:prstDash val="solid"/>
                </a:ln>
                <a:solidFill>
                  <a:srgbClr val="FFC000"/>
                </a:solidFill>
                <a:effectLst>
                  <a:outerShdw blurRad="12700" dist="38100" dir="2700000" algn="tl" rotWithShape="0">
                    <a:schemeClr val="bg1">
                      <a:lumMod val="50000"/>
                    </a:schemeClr>
                  </a:outerShdw>
                </a:effectLst>
              </a:rPr>
              <a:t>En conclusion</a:t>
            </a:r>
          </a:p>
        </p:txBody>
      </p:sp>
      <p:sp>
        <p:nvSpPr>
          <p:cNvPr id="3" name="Espace réservé du contenu 2">
            <a:extLst>
              <a:ext uri="{FF2B5EF4-FFF2-40B4-BE49-F238E27FC236}">
                <a16:creationId xmlns:a16="http://schemas.microsoft.com/office/drawing/2014/main" id="{38D2787D-D37B-964E-04B6-12F08FA832A8}"/>
              </a:ext>
            </a:extLst>
          </p:cNvPr>
          <p:cNvSpPr>
            <a:spLocks noGrp="1"/>
          </p:cNvSpPr>
          <p:nvPr>
            <p:ph idx="1"/>
            <p:custDataLst>
              <p:tags r:id="rId2"/>
            </p:custDataLst>
          </p:nvPr>
        </p:nvSpPr>
        <p:spPr>
          <a:xfrm>
            <a:off x="241541" y="2336872"/>
            <a:ext cx="11636422" cy="4357225"/>
          </a:xfrm>
        </p:spPr>
        <p:txBody>
          <a:bodyPr>
            <a:normAutofit/>
          </a:bodyPr>
          <a:lstStyle/>
          <a:p>
            <a:pPr marL="0" indent="0" algn="ctr">
              <a:buNone/>
            </a:pPr>
            <a:r>
              <a:rPr lang="fr-CA" b="1" dirty="0">
                <a:ln w="9525">
                  <a:solidFill>
                    <a:schemeClr val="bg1"/>
                  </a:solidFill>
                  <a:prstDash val="solid"/>
                </a:ln>
                <a:effectLst>
                  <a:outerShdw blurRad="12700" dist="38100" dir="2700000" algn="tl" rotWithShape="0">
                    <a:schemeClr val="bg1">
                      <a:lumMod val="50000"/>
                    </a:schemeClr>
                  </a:outerShdw>
                </a:effectLst>
                <a:cs typeface="Calibri Light" panose="020F0302020204030204" pitchFamily="34" charset="0"/>
              </a:rPr>
              <a:t>Notre organisation considère que la santé et la sécurité au travail sont importantes et que tous les employeurs et travailleurs devraient avoir les outils nécessaires pour :</a:t>
            </a:r>
          </a:p>
          <a:p>
            <a:pPr marL="0" indent="0" algn="just">
              <a:buNone/>
            </a:pPr>
            <a:endParaRPr lang="fr-CA" sz="800" b="1" dirty="0">
              <a:ln w="9525">
                <a:solidFill>
                  <a:schemeClr val="bg1"/>
                </a:solidFill>
                <a:prstDash val="solid"/>
              </a:ln>
              <a:effectLst>
                <a:outerShdw blurRad="12700" dist="38100" dir="2700000" algn="tl" rotWithShape="0">
                  <a:schemeClr val="bg1">
                    <a:lumMod val="50000"/>
                  </a:schemeClr>
                </a:outerShdw>
              </a:effectLst>
              <a:cs typeface="Calibri Light" panose="020F0302020204030204" pitchFamily="34" charset="0"/>
            </a:endParaRPr>
          </a:p>
          <a:p>
            <a:pPr algn="just"/>
            <a:r>
              <a:rPr lang="fr-CA" sz="2000" b="1" dirty="0">
                <a:ln w="9525">
                  <a:solidFill>
                    <a:schemeClr val="bg1"/>
                  </a:solidFill>
                  <a:prstDash val="solid"/>
                </a:ln>
                <a:effectLst>
                  <a:outerShdw blurRad="12700" dist="38100" dir="2700000" algn="tl" rotWithShape="0">
                    <a:schemeClr val="bg1">
                      <a:lumMod val="50000"/>
                    </a:schemeClr>
                  </a:outerShdw>
                </a:effectLst>
                <a:cs typeface="Calibri Light" panose="020F0302020204030204" pitchFamily="34" charset="0"/>
              </a:rPr>
              <a:t>S’assurer que l’environnement et l’organisation du travail, ainsi que les méthodes et techniques utilisées pour l’accomplir sont sécuritaires.</a:t>
            </a:r>
          </a:p>
          <a:p>
            <a:pPr algn="just"/>
            <a:r>
              <a:rPr lang="fr-CA" sz="2000" b="1" dirty="0">
                <a:ln w="9525">
                  <a:solidFill>
                    <a:schemeClr val="bg1"/>
                  </a:solidFill>
                  <a:prstDash val="solid"/>
                </a:ln>
                <a:effectLst>
                  <a:outerShdw blurRad="12700" dist="38100" dir="2700000" algn="tl" rotWithShape="0">
                    <a:schemeClr val="bg1">
                      <a:lumMod val="50000"/>
                    </a:schemeClr>
                  </a:outerShdw>
                </a:effectLst>
                <a:cs typeface="Calibri Light" panose="020F0302020204030204" pitchFamily="34" charset="0"/>
              </a:rPr>
              <a:t>Prendre les moyens pour bien identifier, contrôler et éliminer les risques et contrôler les dangers.</a:t>
            </a:r>
          </a:p>
          <a:p>
            <a:pPr algn="just"/>
            <a:r>
              <a:rPr lang="fr-CA" sz="2000" b="1" dirty="0">
                <a:ln w="9525">
                  <a:solidFill>
                    <a:schemeClr val="bg1"/>
                  </a:solidFill>
                  <a:prstDash val="solid"/>
                </a:ln>
                <a:effectLst>
                  <a:outerShdw blurRad="12700" dist="38100" dir="2700000" algn="tl" rotWithShape="0">
                    <a:schemeClr val="bg1">
                      <a:lumMod val="50000"/>
                    </a:schemeClr>
                  </a:outerShdw>
                </a:effectLst>
                <a:cs typeface="Calibri Light" panose="020F0302020204030204" pitchFamily="34" charset="0"/>
              </a:rPr>
              <a:t>Informer les travailleurs sur les risques liés à leur travail et en les formant pour qu’ils aient les habiletés et les connaissances requises pour accomplir leur travail de façon sécuritaire.</a:t>
            </a:r>
          </a:p>
          <a:p>
            <a:pPr algn="just"/>
            <a:r>
              <a:rPr lang="fr-CA" sz="2000" b="1" dirty="0">
                <a:ln w="9525">
                  <a:solidFill>
                    <a:schemeClr val="bg1"/>
                  </a:solidFill>
                  <a:prstDash val="solid"/>
                </a:ln>
                <a:effectLst>
                  <a:outerShdw blurRad="12700" dist="38100" dir="2700000" algn="tl" rotWithShape="0">
                    <a:schemeClr val="bg1">
                      <a:lumMod val="50000"/>
                    </a:schemeClr>
                  </a:outerShdw>
                </a:effectLst>
                <a:cs typeface="Calibri Light" panose="020F0302020204030204" pitchFamily="34" charset="0"/>
              </a:rPr>
              <a:t>Veiller à ne pas mettre en danger la santé, la sécurité ou l’intégrité physique des personnes se trouvant sur les lieux ou à proximité des lieux de travail.</a:t>
            </a:r>
          </a:p>
          <a:p>
            <a:pPr marL="0" indent="0">
              <a:buNone/>
            </a:pPr>
            <a:endParaRPr lang="fr-CA" sz="2000" dirty="0">
              <a:ln>
                <a:solidFill>
                  <a:schemeClr val="tx1"/>
                </a:solidFill>
              </a:ln>
            </a:endParaRPr>
          </a:p>
          <a:p>
            <a:endParaRPr lang="fr-CA" sz="2000" dirty="0">
              <a:ln>
                <a:solidFill>
                  <a:schemeClr val="tx1"/>
                </a:solidFill>
              </a:ln>
            </a:endParaRPr>
          </a:p>
        </p:txBody>
      </p:sp>
      <p:pic>
        <p:nvPicPr>
          <p:cNvPr id="4" name="Image 3" descr="Une image contenant clipart, graphique vectoriel&#10;&#10;Description générée automatiquement">
            <a:extLst>
              <a:ext uri="{FF2B5EF4-FFF2-40B4-BE49-F238E27FC236}">
                <a16:creationId xmlns:a16="http://schemas.microsoft.com/office/drawing/2014/main" id="{74C906AD-7465-A3E5-1969-FA5DBB998AE8}"/>
              </a:ext>
            </a:extLst>
          </p:cNvPr>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rot="10800000" flipV="1">
            <a:off x="10877909" y="733168"/>
            <a:ext cx="1086318" cy="1090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9289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oir les détails de l’image associée. Csábítás,Melyiket válasszam,Nem kell,Kérdés,Könyvtáros,Könyv hegyek ...">
            <a:extLst>
              <a:ext uri="{FF2B5EF4-FFF2-40B4-BE49-F238E27FC236}">
                <a16:creationId xmlns:a16="http://schemas.microsoft.com/office/drawing/2014/main" id="{691C98BB-BE50-99AC-0BC2-0894A04628BC}"/>
              </a:ext>
            </a:extLst>
          </p:cNvPr>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b="15463"/>
          <a:stretch/>
        </p:blipFill>
        <p:spPr bwMode="auto">
          <a:xfrm>
            <a:off x="342263" y="659543"/>
            <a:ext cx="4668344" cy="5538914"/>
          </a:xfrm>
          <a:prstGeom prst="rect">
            <a:avLst/>
          </a:prstGeom>
          <a:noFill/>
          <a:ln w="38100">
            <a:solidFill>
              <a:schemeClr val="bg1"/>
            </a:solidFill>
          </a:ln>
          <a:effectLst/>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23352816-941C-7D8E-04AD-1DB55542FED0}"/>
              </a:ext>
            </a:extLst>
          </p:cNvPr>
          <p:cNvPicPr>
            <a:picLocks noChangeAspect="1"/>
          </p:cNvPicPr>
          <p:nvPr>
            <p:custDataLst>
              <p:tags r:id="rId2"/>
            </p:custDataLst>
          </p:nvPr>
        </p:nvPicPr>
        <p:blipFill rotWithShape="1">
          <a:blip r:embed="rId5"/>
          <a:srcRect l="5076" t="30265" r="5379" b="28453"/>
          <a:stretch/>
        </p:blipFill>
        <p:spPr>
          <a:xfrm>
            <a:off x="5303215" y="2666651"/>
            <a:ext cx="6614465" cy="1524698"/>
          </a:xfrm>
          <a:prstGeom prst="rect">
            <a:avLst/>
          </a:prstGeom>
          <a:ln w="38100">
            <a:solidFill>
              <a:schemeClr val="bg1"/>
            </a:solidFill>
          </a:ln>
          <a:effectLst/>
        </p:spPr>
      </p:pic>
    </p:spTree>
    <p:extLst>
      <p:ext uri="{BB962C8B-B14F-4D97-AF65-F5344CB8AC3E}">
        <p14:creationId xmlns:p14="http://schemas.microsoft.com/office/powerpoint/2010/main" val="267581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8">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2"/>
            </p:custDataLst>
            <p:extLst>
              <p:ext uri="{386F3935-93C4-4BCD-93E2-E3B085C9AB24}">
                <p16:designElem xmlns:p16="http://schemas.microsoft.com/office/powerpoint/2015/main" val="1"/>
              </p:ext>
            </p:extLst>
          </p:nvPr>
        </p:nvPicPr>
        <p:blipFill>
          <a:blip r:embed="rId19">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 name="Picture 12">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3"/>
            </p:custDataLst>
            <p:extLst>
              <p:ext uri="{386F3935-93C4-4BCD-93E2-E3B085C9AB24}">
                <p16:designElem xmlns:p16="http://schemas.microsoft.com/office/powerpoint/2015/main" val="1"/>
              </p:ext>
            </p:extLst>
          </p:nvPr>
        </p:nvPicPr>
        <p:blipFill>
          <a:blip r:embed="rId20"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 name="Rectangle 14">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7" name="Rectangle 16">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grpSp>
        <p:nvGrpSpPr>
          <p:cNvPr id="19" name="Group 1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custDataLst>
              <p:tags r:id="rId6"/>
            </p:custDataLst>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0" name="Rectangle 1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18">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3" name="Rectangle 2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 name="Titre 1">
            <a:extLst>
              <a:ext uri="{FF2B5EF4-FFF2-40B4-BE49-F238E27FC236}">
                <a16:creationId xmlns:a16="http://schemas.microsoft.com/office/drawing/2014/main" id="{82824823-E2AE-9C1E-F78E-F423E0C2B205}"/>
              </a:ext>
            </a:extLst>
          </p:cNvPr>
          <p:cNvSpPr>
            <a:spLocks noGrp="1"/>
          </p:cNvSpPr>
          <p:nvPr>
            <p:ph type="title"/>
            <p:custDataLst>
              <p:tags r:id="rId8"/>
            </p:custDataLst>
          </p:nvPr>
        </p:nvSpPr>
        <p:spPr>
          <a:xfrm>
            <a:off x="319177" y="753228"/>
            <a:ext cx="5605833" cy="1080938"/>
          </a:xfrm>
        </p:spPr>
        <p:txBody>
          <a:bodyPr vert="horz" lIns="91440" tIns="45720" rIns="91440" bIns="45720" rtlCol="0" anchor="ctr">
            <a:normAutofit/>
          </a:bodyPr>
          <a:lstStyle/>
          <a:p>
            <a:pPr algn="ctr"/>
            <a:r>
              <a:rPr lang="en-US" b="1" dirty="0" err="1">
                <a:ln w="9525">
                  <a:solidFill>
                    <a:schemeClr val="bg1"/>
                  </a:solidFill>
                  <a:prstDash val="solid"/>
                </a:ln>
                <a:solidFill>
                  <a:srgbClr val="FFC000"/>
                </a:solidFill>
                <a:effectLst>
                  <a:outerShdw blurRad="12700" dist="38100" dir="2700000" algn="tl" rotWithShape="0">
                    <a:schemeClr val="bg1">
                      <a:lumMod val="50000"/>
                    </a:schemeClr>
                  </a:outerShdw>
                </a:effectLst>
              </a:rPr>
              <a:t>Projet-pilote</a:t>
            </a:r>
            <a:r>
              <a:rPr lang="en-US" b="1" dirty="0">
                <a:ln w="9525">
                  <a:solidFill>
                    <a:schemeClr val="bg1"/>
                  </a:solidFill>
                  <a:prstDash val="solid"/>
                </a:ln>
                <a:solidFill>
                  <a:srgbClr val="FFC000"/>
                </a:solidFill>
                <a:effectLst>
                  <a:outerShdw blurRad="12700" dist="38100" dir="2700000" algn="tl" rotWithShape="0">
                    <a:schemeClr val="bg1">
                      <a:lumMod val="50000"/>
                    </a:schemeClr>
                  </a:outerShdw>
                </a:effectLst>
              </a:rPr>
              <a:t> </a:t>
            </a:r>
            <a:r>
              <a:rPr lang="en-US" b="1" dirty="0" err="1">
                <a:ln w="9525">
                  <a:solidFill>
                    <a:schemeClr val="bg1"/>
                  </a:solidFill>
                  <a:prstDash val="solid"/>
                </a:ln>
                <a:solidFill>
                  <a:srgbClr val="FFC000"/>
                </a:solidFill>
                <a:effectLst>
                  <a:outerShdw blurRad="12700" dist="38100" dir="2700000" algn="tl" rotWithShape="0">
                    <a:schemeClr val="bg1">
                      <a:lumMod val="50000"/>
                    </a:schemeClr>
                  </a:outerShdw>
                </a:effectLst>
              </a:rPr>
              <a:t>en</a:t>
            </a:r>
            <a:r>
              <a:rPr lang="en-US" b="1" dirty="0">
                <a:ln w="9525">
                  <a:solidFill>
                    <a:schemeClr val="bg1"/>
                  </a:solidFill>
                  <a:prstDash val="solid"/>
                </a:ln>
                <a:solidFill>
                  <a:srgbClr val="FFC000"/>
                </a:solidFill>
                <a:effectLst>
                  <a:outerShdw blurRad="12700" dist="38100" dir="2700000" algn="tl" rotWithShape="0">
                    <a:schemeClr val="bg1">
                      <a:lumMod val="50000"/>
                    </a:schemeClr>
                  </a:outerShdw>
                </a:effectLst>
              </a:rPr>
              <a:t> </a:t>
            </a:r>
            <a:r>
              <a:rPr lang="en-US" b="1" dirty="0" err="1">
                <a:ln w="9525">
                  <a:solidFill>
                    <a:schemeClr val="bg1"/>
                  </a:solidFill>
                  <a:prstDash val="solid"/>
                </a:ln>
                <a:solidFill>
                  <a:srgbClr val="FFC000"/>
                </a:solidFill>
                <a:effectLst>
                  <a:outerShdw blurRad="12700" dist="38100" dir="2700000" algn="tl" rotWithShape="0">
                    <a:schemeClr val="bg1">
                      <a:lumMod val="50000"/>
                    </a:schemeClr>
                  </a:outerShdw>
                </a:effectLst>
              </a:rPr>
              <a:t>santé</a:t>
            </a:r>
            <a:r>
              <a:rPr lang="en-US" b="1" dirty="0">
                <a:ln w="9525">
                  <a:solidFill>
                    <a:schemeClr val="bg1"/>
                  </a:solidFill>
                  <a:prstDash val="solid"/>
                </a:ln>
                <a:solidFill>
                  <a:srgbClr val="FFC000"/>
                </a:solidFill>
                <a:effectLst>
                  <a:outerShdw blurRad="12700" dist="38100" dir="2700000" algn="tl" rotWithShape="0">
                    <a:schemeClr val="bg1">
                      <a:lumMod val="50000"/>
                    </a:schemeClr>
                  </a:outerShdw>
                </a:effectLst>
              </a:rPr>
              <a:t> et </a:t>
            </a:r>
            <a:r>
              <a:rPr lang="en-US" b="1" dirty="0" err="1">
                <a:ln w="9525">
                  <a:solidFill>
                    <a:schemeClr val="bg1"/>
                  </a:solidFill>
                  <a:prstDash val="solid"/>
                </a:ln>
                <a:solidFill>
                  <a:srgbClr val="FFC000"/>
                </a:solidFill>
                <a:effectLst>
                  <a:outerShdw blurRad="12700" dist="38100" dir="2700000" algn="tl" rotWithShape="0">
                    <a:schemeClr val="bg1">
                      <a:lumMod val="50000"/>
                    </a:schemeClr>
                  </a:outerShdw>
                </a:effectLst>
              </a:rPr>
              <a:t>sécurité</a:t>
            </a:r>
            <a:r>
              <a:rPr lang="en-US" b="1" dirty="0">
                <a:ln w="9525">
                  <a:solidFill>
                    <a:schemeClr val="bg1"/>
                  </a:solidFill>
                  <a:prstDash val="solid"/>
                </a:ln>
                <a:solidFill>
                  <a:srgbClr val="FFC000"/>
                </a:solidFill>
                <a:effectLst>
                  <a:outerShdw blurRad="12700" dist="38100" dir="2700000" algn="tl" rotWithShape="0">
                    <a:schemeClr val="bg1">
                      <a:lumMod val="50000"/>
                    </a:schemeClr>
                  </a:outerShdw>
                </a:effectLst>
              </a:rPr>
              <a:t> au travail</a:t>
            </a:r>
          </a:p>
        </p:txBody>
      </p:sp>
      <p:pic>
        <p:nvPicPr>
          <p:cNvPr id="25" name="Picture 2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9"/>
            </p:custDataLst>
            <p:extLst>
              <p:ext uri="{386F3935-93C4-4BCD-93E2-E3B085C9AB24}">
                <p16:designElem xmlns:p16="http://schemas.microsoft.com/office/powerpoint/2015/main" val="1"/>
              </p:ext>
            </p:extLst>
          </p:nvPr>
        </p:nvPicPr>
        <p:blipFill>
          <a:blip r:embed="rId19">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pic>
        <p:nvPicPr>
          <p:cNvPr id="7" name="Image 6">
            <a:extLst>
              <a:ext uri="{FF2B5EF4-FFF2-40B4-BE49-F238E27FC236}">
                <a16:creationId xmlns:a16="http://schemas.microsoft.com/office/drawing/2014/main" id="{D55D7343-5F21-20AB-531D-AB28F95CCC37}"/>
              </a:ext>
            </a:extLst>
          </p:cNvPr>
          <p:cNvPicPr>
            <a:picLocks noChangeAspect="1"/>
          </p:cNvPicPr>
          <p:nvPr>
            <p:custDataLst>
              <p:tags r:id="rId10"/>
            </p:custDataLst>
          </p:nvPr>
        </p:nvPicPr>
        <p:blipFill>
          <a:blip r:embed="rId21"/>
          <a:stretch>
            <a:fillRect/>
          </a:stretch>
        </p:blipFill>
        <p:spPr>
          <a:xfrm>
            <a:off x="6383118" y="2938600"/>
            <a:ext cx="3063683" cy="3802571"/>
          </a:xfrm>
          <a:prstGeom prst="rect">
            <a:avLst/>
          </a:prstGeom>
        </p:spPr>
      </p:pic>
      <p:pic>
        <p:nvPicPr>
          <p:cNvPr id="10" name="Image 9">
            <a:extLst>
              <a:ext uri="{FF2B5EF4-FFF2-40B4-BE49-F238E27FC236}">
                <a16:creationId xmlns:a16="http://schemas.microsoft.com/office/drawing/2014/main" id="{08A64466-7518-0B80-4417-6AABA0C6B362}"/>
              </a:ext>
            </a:extLst>
          </p:cNvPr>
          <p:cNvPicPr>
            <a:picLocks noChangeAspect="1"/>
          </p:cNvPicPr>
          <p:nvPr>
            <p:custDataLst>
              <p:tags r:id="rId11"/>
            </p:custDataLst>
          </p:nvPr>
        </p:nvPicPr>
        <p:blipFill>
          <a:blip r:embed="rId22"/>
          <a:stretch>
            <a:fillRect/>
          </a:stretch>
        </p:blipFill>
        <p:spPr>
          <a:xfrm>
            <a:off x="8747185" y="4205192"/>
            <a:ext cx="3352549" cy="2246730"/>
          </a:xfrm>
          <a:prstGeom prst="rect">
            <a:avLst/>
          </a:prstGeom>
        </p:spPr>
      </p:pic>
      <p:pic>
        <p:nvPicPr>
          <p:cNvPr id="12" name="Image 11">
            <a:extLst>
              <a:ext uri="{FF2B5EF4-FFF2-40B4-BE49-F238E27FC236}">
                <a16:creationId xmlns:a16="http://schemas.microsoft.com/office/drawing/2014/main" id="{6AD69EC5-E7F4-05BA-652E-D12010A0040E}"/>
              </a:ext>
            </a:extLst>
          </p:cNvPr>
          <p:cNvPicPr>
            <a:picLocks noChangeAspect="1"/>
          </p:cNvPicPr>
          <p:nvPr>
            <p:custDataLst>
              <p:tags r:id="rId12"/>
            </p:custDataLst>
          </p:nvPr>
        </p:nvPicPr>
        <p:blipFill rotWithShape="1">
          <a:blip r:embed="rId23"/>
          <a:srcRect l="2447" t="-1" r="1936" b="3614"/>
          <a:stretch/>
        </p:blipFill>
        <p:spPr>
          <a:xfrm>
            <a:off x="3417483" y="2207066"/>
            <a:ext cx="2839441" cy="2866315"/>
          </a:xfrm>
          <a:prstGeom prst="rect">
            <a:avLst/>
          </a:prstGeom>
          <a:ln w="38100">
            <a:solidFill>
              <a:schemeClr val="bg1"/>
            </a:solidFill>
          </a:ln>
        </p:spPr>
      </p:pic>
      <p:pic>
        <p:nvPicPr>
          <p:cNvPr id="14" name="Image 13">
            <a:extLst>
              <a:ext uri="{FF2B5EF4-FFF2-40B4-BE49-F238E27FC236}">
                <a16:creationId xmlns:a16="http://schemas.microsoft.com/office/drawing/2014/main" id="{7B9C9C50-0F27-1685-D0B5-2575A6250C9F}"/>
              </a:ext>
            </a:extLst>
          </p:cNvPr>
          <p:cNvPicPr>
            <a:picLocks noChangeAspect="1"/>
          </p:cNvPicPr>
          <p:nvPr>
            <p:custDataLst>
              <p:tags r:id="rId13"/>
            </p:custDataLst>
          </p:nvPr>
        </p:nvPicPr>
        <p:blipFill>
          <a:blip r:embed="rId24"/>
          <a:stretch>
            <a:fillRect/>
          </a:stretch>
        </p:blipFill>
        <p:spPr>
          <a:xfrm>
            <a:off x="9446801" y="245361"/>
            <a:ext cx="2592039" cy="3714470"/>
          </a:xfrm>
          <a:prstGeom prst="rect">
            <a:avLst/>
          </a:prstGeom>
        </p:spPr>
      </p:pic>
      <p:pic>
        <p:nvPicPr>
          <p:cNvPr id="16" name="Image 15">
            <a:extLst>
              <a:ext uri="{FF2B5EF4-FFF2-40B4-BE49-F238E27FC236}">
                <a16:creationId xmlns:a16="http://schemas.microsoft.com/office/drawing/2014/main" id="{62E99DE6-0A90-6D0F-3826-C9E3D0F96E97}"/>
              </a:ext>
            </a:extLst>
          </p:cNvPr>
          <p:cNvPicPr>
            <a:picLocks noChangeAspect="1"/>
          </p:cNvPicPr>
          <p:nvPr>
            <p:custDataLst>
              <p:tags r:id="rId14"/>
            </p:custDataLst>
          </p:nvPr>
        </p:nvPicPr>
        <p:blipFill>
          <a:blip r:embed="rId25"/>
          <a:stretch>
            <a:fillRect/>
          </a:stretch>
        </p:blipFill>
        <p:spPr>
          <a:xfrm>
            <a:off x="4030775" y="4364966"/>
            <a:ext cx="2065226" cy="2131762"/>
          </a:xfrm>
          <a:prstGeom prst="rect">
            <a:avLst/>
          </a:prstGeom>
          <a:ln w="38100">
            <a:solidFill>
              <a:schemeClr val="bg1"/>
            </a:solidFill>
          </a:ln>
        </p:spPr>
      </p:pic>
      <p:pic>
        <p:nvPicPr>
          <p:cNvPr id="18" name="Image 17">
            <a:extLst>
              <a:ext uri="{FF2B5EF4-FFF2-40B4-BE49-F238E27FC236}">
                <a16:creationId xmlns:a16="http://schemas.microsoft.com/office/drawing/2014/main" id="{0E48A20F-231E-224B-E44E-64985848750E}"/>
              </a:ext>
            </a:extLst>
          </p:cNvPr>
          <p:cNvPicPr>
            <a:picLocks noChangeAspect="1"/>
          </p:cNvPicPr>
          <p:nvPr>
            <p:custDataLst>
              <p:tags r:id="rId15"/>
            </p:custDataLst>
          </p:nvPr>
        </p:nvPicPr>
        <p:blipFill>
          <a:blip r:embed="rId26"/>
          <a:stretch>
            <a:fillRect/>
          </a:stretch>
        </p:blipFill>
        <p:spPr>
          <a:xfrm>
            <a:off x="126193" y="2587398"/>
            <a:ext cx="3691673" cy="3651142"/>
          </a:xfrm>
          <a:prstGeom prst="rect">
            <a:avLst/>
          </a:prstGeom>
        </p:spPr>
      </p:pic>
      <p:pic>
        <p:nvPicPr>
          <p:cNvPr id="22" name="Image 21">
            <a:extLst>
              <a:ext uri="{FF2B5EF4-FFF2-40B4-BE49-F238E27FC236}">
                <a16:creationId xmlns:a16="http://schemas.microsoft.com/office/drawing/2014/main" id="{343B0498-7EAE-3DE2-2381-9D657AC7A59A}"/>
              </a:ext>
            </a:extLst>
          </p:cNvPr>
          <p:cNvPicPr>
            <a:picLocks noChangeAspect="1"/>
          </p:cNvPicPr>
          <p:nvPr>
            <p:custDataLst>
              <p:tags r:id="rId16"/>
            </p:custDataLst>
          </p:nvPr>
        </p:nvPicPr>
        <p:blipFill rotWithShape="1">
          <a:blip r:embed="rId27"/>
          <a:srcRect l="1339" r="3085" b="50863"/>
          <a:stretch/>
        </p:blipFill>
        <p:spPr>
          <a:xfrm>
            <a:off x="6618436" y="478838"/>
            <a:ext cx="3328766" cy="2226285"/>
          </a:xfrm>
          <a:prstGeom prst="rect">
            <a:avLst/>
          </a:prstGeom>
          <a:ln w="38100">
            <a:solidFill>
              <a:schemeClr val="bg1"/>
            </a:solidFill>
          </a:ln>
        </p:spPr>
      </p:pic>
    </p:spTree>
    <p:extLst>
      <p:ext uri="{BB962C8B-B14F-4D97-AF65-F5344CB8AC3E}">
        <p14:creationId xmlns:p14="http://schemas.microsoft.com/office/powerpoint/2010/main" val="2646672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3432C-CE53-F452-863F-A6C3EA64702D}"/>
              </a:ext>
            </a:extLst>
          </p:cNvPr>
          <p:cNvSpPr>
            <a:spLocks noGrp="1"/>
          </p:cNvSpPr>
          <p:nvPr>
            <p:ph type="title"/>
            <p:custDataLst>
              <p:tags r:id="rId1"/>
            </p:custDataLst>
          </p:nvPr>
        </p:nvSpPr>
        <p:spPr>
          <a:xfrm>
            <a:off x="319177" y="753228"/>
            <a:ext cx="9975005" cy="1080938"/>
          </a:xfrm>
        </p:spPr>
        <p:txBody>
          <a:bodyPr>
            <a:normAutofit/>
          </a:bodyPr>
          <a:lstStyle/>
          <a:p>
            <a:pPr algn="ctr"/>
            <a:r>
              <a:rPr lang="fr-CA" sz="4400" b="1" kern="0" dirty="0">
                <a:ln w="9525">
                  <a:solidFill>
                    <a:schemeClr val="bg1"/>
                  </a:solidFill>
                  <a:prstDash val="solid"/>
                </a:ln>
                <a:solidFill>
                  <a:srgbClr val="FFC000"/>
                </a:solidFill>
                <a:effectLst>
                  <a:outerShdw blurRad="12700" dist="38100" dir="2700000" algn="tl" rotWithShape="0">
                    <a:schemeClr val="bg1">
                      <a:lumMod val="50000"/>
                    </a:schemeClr>
                  </a:outerShdw>
                </a:effectLst>
                <a:ea typeface="Times New Roman" panose="02020603050405020304" pitchFamily="18" charset="0"/>
                <a:cs typeface="Times New Roman" panose="02020603050405020304" pitchFamily="18" charset="0"/>
              </a:rPr>
              <a:t>Notre objectif</a:t>
            </a:r>
            <a:endParaRPr lang="fr-CA" sz="4400" b="1"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
        <p:nvSpPr>
          <p:cNvPr id="3" name="Espace réservé du contenu 2">
            <a:extLst>
              <a:ext uri="{FF2B5EF4-FFF2-40B4-BE49-F238E27FC236}">
                <a16:creationId xmlns:a16="http://schemas.microsoft.com/office/drawing/2014/main" id="{4FF2B0B7-E9F2-96FE-AD66-24EFABB8ABE1}"/>
              </a:ext>
            </a:extLst>
          </p:cNvPr>
          <p:cNvSpPr>
            <a:spLocks noGrp="1"/>
          </p:cNvSpPr>
          <p:nvPr>
            <p:ph idx="1"/>
            <p:custDataLst>
              <p:tags r:id="rId2"/>
            </p:custDataLst>
          </p:nvPr>
        </p:nvSpPr>
        <p:spPr>
          <a:xfrm>
            <a:off x="207035" y="2337757"/>
            <a:ext cx="11654286" cy="4287329"/>
          </a:xfrm>
        </p:spPr>
        <p:txBody>
          <a:bodyPr>
            <a:normAutofit/>
          </a:bodyPr>
          <a:lstStyle/>
          <a:p>
            <a:pPr algn="just"/>
            <a:r>
              <a:rPr lang="fr-CA" b="1" dirty="0">
                <a:ln w="9525">
                  <a:solidFill>
                    <a:schemeClr val="bg1"/>
                  </a:solidFill>
                  <a:prstDash val="solid"/>
                </a:ln>
                <a:effectLst>
                  <a:outerShdw blurRad="12700" dist="38100" dir="2700000" algn="tl" rotWithShape="0">
                    <a:schemeClr val="bg1">
                      <a:lumMod val="50000"/>
                    </a:schemeClr>
                  </a:outerShdw>
                </a:effectLst>
                <a:cs typeface="Calibri Light" panose="020F0302020204030204" pitchFamily="34" charset="0"/>
              </a:rPr>
              <a:t>Offrir un service complet d’accompagnement en matière de santé et sécurité au travail.</a:t>
            </a:r>
          </a:p>
          <a:p>
            <a:pPr algn="just"/>
            <a:r>
              <a:rPr lang="fr-CA" b="1" dirty="0">
                <a:ln w="9525">
                  <a:solidFill>
                    <a:schemeClr val="bg1"/>
                  </a:solidFill>
                  <a:prstDash val="solid"/>
                </a:ln>
                <a:effectLst>
                  <a:outerShdw blurRad="12700" dist="38100" dir="2700000" algn="tl" rotWithShape="0">
                    <a:schemeClr val="bg1">
                      <a:lumMod val="50000"/>
                    </a:schemeClr>
                  </a:outerShdw>
                </a:effectLst>
                <a:cs typeface="Calibri Light" panose="020F0302020204030204" pitchFamily="34" charset="0"/>
              </a:rPr>
              <a:t>Fournir tous les outils nécessaires à la mise en place de procédure de travail sécuritaire et vous aider à développer des réflexes pour identifier tous les risques et dangers en lien avec votre environnement de travail.</a:t>
            </a:r>
          </a:p>
          <a:p>
            <a:pPr algn="just"/>
            <a:r>
              <a:rPr lang="fr-CA" b="1" dirty="0">
                <a:ln w="9525">
                  <a:solidFill>
                    <a:schemeClr val="bg1"/>
                  </a:solidFill>
                  <a:prstDash val="solid"/>
                </a:ln>
                <a:effectLst>
                  <a:outerShdw blurRad="12700" dist="38100" dir="2700000" algn="tl" rotWithShape="0">
                    <a:schemeClr val="bg1">
                      <a:lumMod val="50000"/>
                    </a:schemeClr>
                  </a:outerShdw>
                </a:effectLst>
                <a:cs typeface="Calibri Light" panose="020F0302020204030204" pitchFamily="34" charset="0"/>
              </a:rPr>
              <a:t>Cibler les problématiques et enjeux SST et vous accompagner dans la mise en place de correctifs.</a:t>
            </a:r>
          </a:p>
          <a:p>
            <a:pPr algn="just"/>
            <a:r>
              <a:rPr lang="fr-CA" b="1" dirty="0">
                <a:ln w="9525">
                  <a:solidFill>
                    <a:schemeClr val="bg1"/>
                  </a:solidFill>
                  <a:prstDash val="solid"/>
                </a:ln>
                <a:effectLst>
                  <a:outerShdw blurRad="12700" dist="38100" dir="2700000" algn="tl" rotWithShape="0">
                    <a:schemeClr val="bg1">
                      <a:lumMod val="50000"/>
                    </a:schemeClr>
                  </a:outerShdw>
                </a:effectLst>
                <a:cs typeface="Calibri Light" panose="020F0302020204030204" pitchFamily="34" charset="0"/>
              </a:rPr>
              <a:t>Former vos travailleurs sur la gestion sécuritaire de la nature des travaux à réaliser.   </a:t>
            </a:r>
          </a:p>
          <a:p>
            <a:pPr algn="just"/>
            <a:r>
              <a:rPr lang="fr-CA" b="1" dirty="0">
                <a:ln w="9525">
                  <a:solidFill>
                    <a:schemeClr val="bg1"/>
                  </a:solidFill>
                  <a:prstDash val="solid"/>
                </a:ln>
                <a:effectLst>
                  <a:outerShdw blurRad="12700" dist="38100" dir="2700000" algn="tl" rotWithShape="0">
                    <a:schemeClr val="bg1">
                      <a:lumMod val="50000"/>
                    </a:schemeClr>
                  </a:outerShdw>
                </a:effectLst>
                <a:cs typeface="Calibri Light" panose="020F0302020204030204" pitchFamily="34" charset="0"/>
              </a:rPr>
              <a:t>Vous informer sur les nouvelles normes et réglementations en vigueur.</a:t>
            </a:r>
          </a:p>
          <a:p>
            <a:endParaRPr lang="fr-CA" dirty="0"/>
          </a:p>
        </p:txBody>
      </p:sp>
      <p:pic>
        <p:nvPicPr>
          <p:cNvPr id="5" name="Image 4">
            <a:extLst>
              <a:ext uri="{FF2B5EF4-FFF2-40B4-BE49-F238E27FC236}">
                <a16:creationId xmlns:a16="http://schemas.microsoft.com/office/drawing/2014/main" id="{9EE5A5E0-61E5-F5BB-AC0C-6FE0261F145C}"/>
              </a:ext>
            </a:extLst>
          </p:cNvPr>
          <p:cNvPicPr>
            <a:picLocks noChangeAspect="1"/>
          </p:cNvPicPr>
          <p:nvPr>
            <p:custDataLst>
              <p:tags r:id="rId3"/>
            </p:custDataLst>
          </p:nvPr>
        </p:nvPicPr>
        <p:blipFill>
          <a:blip r:embed="rId5"/>
          <a:stretch>
            <a:fillRect/>
          </a:stretch>
        </p:blipFill>
        <p:spPr>
          <a:xfrm>
            <a:off x="10788679" y="656610"/>
            <a:ext cx="1329208" cy="1329208"/>
          </a:xfrm>
          <a:prstGeom prst="rect">
            <a:avLst/>
          </a:prstGeom>
        </p:spPr>
      </p:pic>
    </p:spTree>
    <p:extLst>
      <p:ext uri="{BB962C8B-B14F-4D97-AF65-F5344CB8AC3E}">
        <p14:creationId xmlns:p14="http://schemas.microsoft.com/office/powerpoint/2010/main" val="140587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84F102-6EDF-C8B8-6438-0B129AF37989}"/>
              </a:ext>
            </a:extLst>
          </p:cNvPr>
          <p:cNvSpPr>
            <a:spLocks noGrp="1"/>
          </p:cNvSpPr>
          <p:nvPr>
            <p:ph type="title"/>
            <p:custDataLst>
              <p:tags r:id="rId1"/>
            </p:custDataLst>
          </p:nvPr>
        </p:nvSpPr>
        <p:spPr>
          <a:xfrm>
            <a:off x="249383" y="753228"/>
            <a:ext cx="10044800" cy="1080938"/>
          </a:xfrm>
        </p:spPr>
        <p:txBody>
          <a:bodyPr/>
          <a:lstStyle/>
          <a:p>
            <a:pPr algn="ctr"/>
            <a:r>
              <a:rPr lang="fr-CA" sz="3600" b="1" dirty="0">
                <a:ln w="9525">
                  <a:solidFill>
                    <a:schemeClr val="bg1"/>
                  </a:solidFill>
                  <a:prstDash val="solid"/>
                </a:ln>
                <a:solidFill>
                  <a:srgbClr val="FFC000"/>
                </a:solidFill>
                <a:effectLst>
                  <a:outerShdw blurRad="12700" dist="38100" dir="2700000" algn="tl" rotWithShape="0">
                    <a:schemeClr val="bg1">
                      <a:lumMod val="50000"/>
                    </a:schemeClr>
                  </a:outerShdw>
                </a:effectLst>
              </a:rPr>
              <a:t>La formation : un premier pas vers la prise en charge SST</a:t>
            </a:r>
            <a:endParaRPr lang="fr-CA" dirty="0"/>
          </a:p>
        </p:txBody>
      </p:sp>
      <p:sp>
        <p:nvSpPr>
          <p:cNvPr id="3" name="Espace réservé du contenu 2">
            <a:extLst>
              <a:ext uri="{FF2B5EF4-FFF2-40B4-BE49-F238E27FC236}">
                <a16:creationId xmlns:a16="http://schemas.microsoft.com/office/drawing/2014/main" id="{F8C9DAD6-E25E-F385-DD10-0BDE8AC25B26}"/>
              </a:ext>
            </a:extLst>
          </p:cNvPr>
          <p:cNvSpPr>
            <a:spLocks noGrp="1"/>
          </p:cNvSpPr>
          <p:nvPr>
            <p:ph idx="1"/>
            <p:custDataLst>
              <p:tags r:id="rId2"/>
            </p:custDataLst>
          </p:nvPr>
        </p:nvSpPr>
        <p:spPr>
          <a:xfrm>
            <a:off x="249382" y="2429162"/>
            <a:ext cx="7341863" cy="4082473"/>
          </a:xfrm>
        </p:spPr>
        <p:txBody>
          <a:bodyPr>
            <a:normAutofit lnSpcReduction="10000"/>
          </a:bodyPr>
          <a:lstStyle/>
          <a:p>
            <a:pPr marL="0" indent="0">
              <a:buNone/>
            </a:pPr>
            <a:r>
              <a:rPr lang="fr-CA" sz="2800" b="1" dirty="0">
                <a:ln w="9525">
                  <a:solidFill>
                    <a:schemeClr val="bg1"/>
                  </a:solidFill>
                  <a:prstDash val="solid"/>
                </a:ln>
                <a:effectLst>
                  <a:outerShdw blurRad="12700" dist="38100" dir="2700000" algn="tl" rotWithShape="0">
                    <a:schemeClr val="bg1">
                      <a:lumMod val="50000"/>
                    </a:schemeClr>
                  </a:outerShdw>
                </a:effectLst>
              </a:rPr>
              <a:t>La formation de vos travailleurs constitue un premier pas important vers la prise en charge de la santé et de la sécurité au travail et W8banaki peut vous accompagner à ce propos. </a:t>
            </a:r>
          </a:p>
          <a:p>
            <a:pPr marL="0" indent="0">
              <a:buNone/>
            </a:pPr>
            <a:r>
              <a:rPr lang="fr-CA" sz="2800" b="1" dirty="0">
                <a:ln w="9525">
                  <a:solidFill>
                    <a:schemeClr val="bg1"/>
                  </a:solidFill>
                  <a:prstDash val="solid"/>
                </a:ln>
                <a:effectLst>
                  <a:outerShdw blurRad="12700" dist="38100" dir="2700000" algn="tl" rotWithShape="0">
                    <a:schemeClr val="bg1">
                      <a:lumMod val="50000"/>
                    </a:schemeClr>
                  </a:outerShdw>
                </a:effectLst>
              </a:rPr>
              <a:t>Si vos travailleurs sont informés et formés adéquatement sur les divers risques et dangers potentiels en lien avec leurs activités du quotidien au travail, les risques d’incidents et d’accidents seront considérablement réduits. </a:t>
            </a:r>
          </a:p>
        </p:txBody>
      </p:sp>
      <p:pic>
        <p:nvPicPr>
          <p:cNvPr id="4" name="Image 3">
            <a:extLst>
              <a:ext uri="{FF2B5EF4-FFF2-40B4-BE49-F238E27FC236}">
                <a16:creationId xmlns:a16="http://schemas.microsoft.com/office/drawing/2014/main" id="{10288B7F-607E-7035-D8D7-8D6908F94952}"/>
              </a:ext>
            </a:extLst>
          </p:cNvPr>
          <p:cNvPicPr>
            <a:picLocks noChangeAspect="1"/>
          </p:cNvPicPr>
          <p:nvPr>
            <p:custDataLst>
              <p:tags r:id="rId3"/>
            </p:custDataLst>
          </p:nvPr>
        </p:nvPicPr>
        <p:blipFill>
          <a:blip r:embed="rId7"/>
          <a:stretch>
            <a:fillRect/>
          </a:stretch>
        </p:blipFill>
        <p:spPr>
          <a:xfrm>
            <a:off x="10840115" y="702333"/>
            <a:ext cx="1170533" cy="1182727"/>
          </a:xfrm>
          <a:prstGeom prst="rect">
            <a:avLst/>
          </a:prstGeom>
        </p:spPr>
      </p:pic>
      <p:pic>
        <p:nvPicPr>
          <p:cNvPr id="5" name="Picture 2" descr="Loi pour la formation professionnelle : les changements clefs">
            <a:extLst>
              <a:ext uri="{FF2B5EF4-FFF2-40B4-BE49-F238E27FC236}">
                <a16:creationId xmlns:a16="http://schemas.microsoft.com/office/drawing/2014/main" id="{684F413E-EC3F-3418-A9F5-66938C6D3E07}"/>
              </a:ext>
            </a:extLst>
          </p:cNvPr>
          <p:cNvPicPr>
            <a:picLocks noChangeAspect="1" noChangeArrowheads="1"/>
          </p:cNvPicPr>
          <p:nvPr>
            <p:custDataLst>
              <p:tags r:id="rId4"/>
            </p:custDataLst>
          </p:nvPr>
        </p:nvPicPr>
        <p:blipFill rotWithShape="1">
          <a:blip r:embed="rId8">
            <a:extLst>
              <a:ext uri="{28A0092B-C50C-407E-A947-70E740481C1C}">
                <a14:useLocalDpi xmlns:a14="http://schemas.microsoft.com/office/drawing/2010/main" val="0"/>
              </a:ext>
            </a:extLst>
          </a:blip>
          <a:srcRect l="5287" t="5038" r="7686" b="6725"/>
          <a:stretch/>
        </p:blipFill>
        <p:spPr bwMode="auto">
          <a:xfrm>
            <a:off x="7697179" y="2429162"/>
            <a:ext cx="4184073" cy="4082473"/>
          </a:xfrm>
          <a:prstGeom prst="rect">
            <a:avLst/>
          </a:prstGeom>
          <a:noFill/>
          <a:ln w="38100">
            <a:solidFill>
              <a:schemeClr val="bg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082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84727" y="665629"/>
            <a:ext cx="10058400" cy="1246909"/>
          </a:xfrm>
        </p:spPr>
        <p:txBody>
          <a:bodyPr>
            <a:normAutofit/>
          </a:bodyPr>
          <a:lstStyle/>
          <a:p>
            <a:pPr algn="ctr"/>
            <a:r>
              <a:rPr lang="fr-CA" sz="4000" b="1" dirty="0">
                <a:ln w="9525">
                  <a:solidFill>
                    <a:schemeClr val="bg1"/>
                  </a:solidFill>
                  <a:prstDash val="solid"/>
                </a:ln>
                <a:solidFill>
                  <a:srgbClr val="FFC000"/>
                </a:solidFill>
                <a:effectLst>
                  <a:outerShdw blurRad="12700" dist="38100" dir="2700000" algn="tl" rotWithShape="0">
                    <a:schemeClr val="bg1">
                      <a:lumMod val="50000"/>
                    </a:schemeClr>
                  </a:outerShdw>
                </a:effectLst>
              </a:rPr>
              <a:t>Développer des outils </a:t>
            </a:r>
          </a:p>
        </p:txBody>
      </p:sp>
      <p:sp>
        <p:nvSpPr>
          <p:cNvPr id="3" name="Espace réservé du contenu 2"/>
          <p:cNvSpPr>
            <a:spLocks noGrp="1"/>
          </p:cNvSpPr>
          <p:nvPr>
            <p:ph idx="1"/>
            <p:custDataLst>
              <p:tags r:id="rId2"/>
            </p:custDataLst>
          </p:nvPr>
        </p:nvSpPr>
        <p:spPr>
          <a:xfrm>
            <a:off x="184727" y="2121408"/>
            <a:ext cx="6871855" cy="4611901"/>
          </a:xfrm>
        </p:spPr>
        <p:txBody>
          <a:bodyPr>
            <a:normAutofit/>
          </a:bodyPr>
          <a:lstStyle/>
          <a:p>
            <a:pPr marL="0" indent="0" algn="ctr">
              <a:buNone/>
            </a:pPr>
            <a:r>
              <a:rPr lang="fr-CA" b="1" dirty="0">
                <a:ln w="9525">
                  <a:solidFill>
                    <a:schemeClr val="bg1"/>
                  </a:solidFill>
                  <a:prstDash val="solid"/>
                </a:ln>
                <a:effectLst>
                  <a:outerShdw blurRad="12700" dist="38100" dir="2700000" algn="tl" rotWithShape="0">
                    <a:schemeClr val="bg1">
                      <a:lumMod val="50000"/>
                    </a:schemeClr>
                  </a:outerShdw>
                </a:effectLst>
              </a:rPr>
              <a:t>En tant qu’employeur, il est primordial de prendre toutes les mesures nécessaires pour protéger la santé et la sécurité de ses travailleurs, tant au niveau physique que psychologique.</a:t>
            </a:r>
          </a:p>
          <a:p>
            <a:pPr marL="0" indent="0">
              <a:buNone/>
            </a:pPr>
            <a:endParaRPr lang="fr-CA" b="1" dirty="0">
              <a:ln w="9525">
                <a:solidFill>
                  <a:schemeClr val="bg1"/>
                </a:solidFill>
                <a:prstDash val="solid"/>
              </a:ln>
              <a:effectLst>
                <a:outerShdw blurRad="12700" dist="38100" dir="2700000" algn="tl" rotWithShape="0">
                  <a:schemeClr val="bg1">
                    <a:lumMod val="50000"/>
                  </a:schemeClr>
                </a:outerShdw>
              </a:effectLst>
            </a:endParaRPr>
          </a:p>
        </p:txBody>
      </p:sp>
      <p:pic>
        <p:nvPicPr>
          <p:cNvPr id="4" name="Image 3">
            <a:extLst>
              <a:ext uri="{FF2B5EF4-FFF2-40B4-BE49-F238E27FC236}">
                <a16:creationId xmlns:a16="http://schemas.microsoft.com/office/drawing/2014/main" id="{39EEBB6D-89C1-55C4-56A5-C54ADACE15BE}"/>
              </a:ext>
            </a:extLst>
          </p:cNvPr>
          <p:cNvPicPr>
            <a:picLocks noChangeAspect="1"/>
          </p:cNvPicPr>
          <p:nvPr>
            <p:custDataLst>
              <p:tags r:id="rId3"/>
            </p:custDataLst>
          </p:nvPr>
        </p:nvPicPr>
        <p:blipFill rotWithShape="1">
          <a:blip r:embed="rId7"/>
          <a:srcRect l="2157" t="1976" r="5783" b="5238"/>
          <a:stretch/>
        </p:blipFill>
        <p:spPr>
          <a:xfrm>
            <a:off x="10843491" y="697956"/>
            <a:ext cx="1173020" cy="1182254"/>
          </a:xfrm>
          <a:prstGeom prst="rect">
            <a:avLst/>
          </a:prstGeom>
        </p:spPr>
      </p:pic>
      <p:pic>
        <p:nvPicPr>
          <p:cNvPr id="7" name="Image 6">
            <a:extLst>
              <a:ext uri="{FF2B5EF4-FFF2-40B4-BE49-F238E27FC236}">
                <a16:creationId xmlns:a16="http://schemas.microsoft.com/office/drawing/2014/main" id="{25A70F91-2ABE-3485-CBA1-41ECB6245F5B}"/>
              </a:ext>
            </a:extLst>
          </p:cNvPr>
          <p:cNvPicPr>
            <a:picLocks noChangeAspect="1"/>
          </p:cNvPicPr>
          <p:nvPr>
            <p:custDataLst>
              <p:tags r:id="rId4"/>
            </p:custDataLst>
          </p:nvPr>
        </p:nvPicPr>
        <p:blipFill>
          <a:blip r:embed="rId8"/>
          <a:stretch>
            <a:fillRect/>
          </a:stretch>
        </p:blipFill>
        <p:spPr>
          <a:xfrm>
            <a:off x="7305781" y="2404685"/>
            <a:ext cx="4461166" cy="4328624"/>
          </a:xfrm>
          <a:prstGeom prst="rect">
            <a:avLst/>
          </a:prstGeom>
        </p:spPr>
      </p:pic>
      <p:pic>
        <p:nvPicPr>
          <p:cNvPr id="1026" name="Picture 2" descr="Risques psychosociaux - Définition">
            <a:extLst>
              <a:ext uri="{FF2B5EF4-FFF2-40B4-BE49-F238E27FC236}">
                <a16:creationId xmlns:a16="http://schemas.microsoft.com/office/drawing/2014/main" id="{E708CF20-9906-18DF-119D-5F8D45906A94}"/>
              </a:ext>
            </a:extLst>
          </p:cNvPr>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295563" y="3895344"/>
            <a:ext cx="6492353" cy="2837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60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84727" y="665629"/>
            <a:ext cx="10058400" cy="1246909"/>
          </a:xfrm>
        </p:spPr>
        <p:txBody>
          <a:bodyPr>
            <a:normAutofit/>
          </a:bodyPr>
          <a:lstStyle/>
          <a:p>
            <a:pPr algn="ctr"/>
            <a:r>
              <a:rPr lang="fr-CA" sz="4000" b="1" dirty="0">
                <a:ln w="9525">
                  <a:solidFill>
                    <a:schemeClr val="bg1"/>
                  </a:solidFill>
                  <a:prstDash val="solid"/>
                </a:ln>
                <a:solidFill>
                  <a:srgbClr val="FFC000"/>
                </a:solidFill>
                <a:effectLst>
                  <a:outerShdw blurRad="12700" dist="38100" dir="2700000" algn="tl" rotWithShape="0">
                    <a:schemeClr val="bg1">
                      <a:lumMod val="50000"/>
                    </a:schemeClr>
                  </a:outerShdw>
                </a:effectLst>
              </a:rPr>
              <a:t>Développer des outils </a:t>
            </a:r>
          </a:p>
        </p:txBody>
      </p:sp>
      <p:sp>
        <p:nvSpPr>
          <p:cNvPr id="3" name="Espace réservé du contenu 2"/>
          <p:cNvSpPr>
            <a:spLocks noGrp="1"/>
          </p:cNvSpPr>
          <p:nvPr>
            <p:ph idx="1"/>
            <p:custDataLst>
              <p:tags r:id="rId2"/>
            </p:custDataLst>
          </p:nvPr>
        </p:nvSpPr>
        <p:spPr>
          <a:xfrm>
            <a:off x="184727" y="2112264"/>
            <a:ext cx="9399220" cy="4621045"/>
          </a:xfrm>
        </p:spPr>
        <p:txBody>
          <a:bodyPr>
            <a:normAutofit/>
          </a:bodyPr>
          <a:lstStyle/>
          <a:p>
            <a:pPr marL="0" indent="0">
              <a:buNone/>
            </a:pPr>
            <a:r>
              <a:rPr lang="fr-CA" b="1" dirty="0">
                <a:ln w="9525">
                  <a:solidFill>
                    <a:schemeClr val="bg1"/>
                  </a:solidFill>
                  <a:prstDash val="solid"/>
                </a:ln>
                <a:effectLst>
                  <a:outerShdw blurRad="12700" dist="38100" dir="2700000" algn="tl" rotWithShape="0">
                    <a:schemeClr val="bg1">
                      <a:lumMod val="50000"/>
                    </a:schemeClr>
                  </a:outerShdw>
                </a:effectLst>
              </a:rPr>
              <a:t>W8banaki possède l’expertise pour vous accompagner dans la mise en place d’outils et de procédures SST telles que : </a:t>
            </a:r>
          </a:p>
          <a:p>
            <a:pPr marL="0" indent="0">
              <a:buNone/>
            </a:pPr>
            <a:endParaRPr lang="fr-CA" sz="800" b="1" dirty="0">
              <a:ln w="9525">
                <a:solidFill>
                  <a:schemeClr val="bg1"/>
                </a:solidFill>
                <a:prstDash val="solid"/>
              </a:ln>
              <a:effectLst>
                <a:outerShdw blurRad="12700" dist="38100" dir="2700000" algn="tl" rotWithShape="0">
                  <a:schemeClr val="bg1">
                    <a:lumMod val="50000"/>
                  </a:schemeClr>
                </a:outerShdw>
              </a:effectLst>
            </a:endParaRPr>
          </a:p>
          <a:p>
            <a:r>
              <a:rPr lang="fr-CA" b="1" dirty="0">
                <a:ln w="9525">
                  <a:solidFill>
                    <a:schemeClr val="bg1"/>
                  </a:solidFill>
                  <a:prstDash val="solid"/>
                </a:ln>
                <a:effectLst>
                  <a:outerShdw blurRad="12700" dist="38100" dir="2700000" algn="tl" rotWithShape="0">
                    <a:schemeClr val="bg1">
                      <a:lumMod val="50000"/>
                    </a:schemeClr>
                  </a:outerShdw>
                </a:effectLst>
              </a:rPr>
              <a:t>Former vos travailleurs sur divers enjeux SST</a:t>
            </a:r>
          </a:p>
          <a:p>
            <a:r>
              <a:rPr lang="fr-CA" b="1" dirty="0">
                <a:ln w="9525">
                  <a:solidFill>
                    <a:schemeClr val="bg1"/>
                  </a:solidFill>
                  <a:prstDash val="solid"/>
                </a:ln>
                <a:effectLst>
                  <a:outerShdw blurRad="12700" dist="38100" dir="2700000" algn="tl" rotWithShape="0">
                    <a:schemeClr val="bg1">
                      <a:lumMod val="50000"/>
                    </a:schemeClr>
                  </a:outerShdw>
                </a:effectLst>
              </a:rPr>
              <a:t>La création et l’élaboration d’un programme de prévention</a:t>
            </a:r>
          </a:p>
          <a:p>
            <a:r>
              <a:rPr lang="fr-CA" b="1" dirty="0">
                <a:ln w="9525">
                  <a:solidFill>
                    <a:schemeClr val="bg1"/>
                  </a:solidFill>
                  <a:prstDash val="solid"/>
                </a:ln>
                <a:effectLst>
                  <a:outerShdw blurRad="12700" dist="38100" dir="2700000" algn="tl" rotWithShape="0">
                    <a:schemeClr val="bg1">
                      <a:lumMod val="50000"/>
                    </a:schemeClr>
                  </a:outerShdw>
                </a:effectLst>
              </a:rPr>
              <a:t>La mise en place d’un comité SST</a:t>
            </a:r>
          </a:p>
          <a:p>
            <a:r>
              <a:rPr lang="fr-CA" b="1" dirty="0">
                <a:ln w="9525">
                  <a:solidFill>
                    <a:schemeClr val="bg1"/>
                  </a:solidFill>
                  <a:prstDash val="solid"/>
                </a:ln>
                <a:effectLst>
                  <a:outerShdw blurRad="12700" dist="38100" dir="2700000" algn="tl" rotWithShape="0">
                    <a:schemeClr val="bg1">
                      <a:lumMod val="50000"/>
                    </a:schemeClr>
                  </a:outerShdw>
                </a:effectLst>
              </a:rPr>
              <a:t>La production de fiches de cadenassage et d’espaces clos</a:t>
            </a:r>
          </a:p>
          <a:p>
            <a:r>
              <a:rPr lang="fr-CA" b="1" dirty="0">
                <a:ln w="9525">
                  <a:solidFill>
                    <a:schemeClr val="bg1"/>
                  </a:solidFill>
                  <a:prstDash val="solid"/>
                </a:ln>
                <a:effectLst>
                  <a:outerShdw blurRad="12700" dist="38100" dir="2700000" algn="tl" rotWithShape="0">
                    <a:schemeClr val="bg1">
                      <a:lumMod val="50000"/>
                    </a:schemeClr>
                  </a:outerShdw>
                </a:effectLst>
              </a:rPr>
              <a:t>Formation sur comment effectuer un audit des lieux de travail adéquatement</a:t>
            </a:r>
          </a:p>
          <a:p>
            <a:r>
              <a:rPr lang="fr-CA" b="1" dirty="0">
                <a:ln w="9525">
                  <a:solidFill>
                    <a:schemeClr val="bg1"/>
                  </a:solidFill>
                  <a:prstDash val="solid"/>
                </a:ln>
                <a:effectLst>
                  <a:outerShdw blurRad="12700" dist="38100" dir="2700000" algn="tl" rotWithShape="0">
                    <a:schemeClr val="bg1">
                      <a:lumMod val="50000"/>
                    </a:schemeClr>
                  </a:outerShdw>
                </a:effectLst>
              </a:rPr>
              <a:t>Création personnalisée d’outils pratiques d’identification des risques et dangers en lien avec vos activités, etc.</a:t>
            </a:r>
          </a:p>
        </p:txBody>
      </p:sp>
      <p:pic>
        <p:nvPicPr>
          <p:cNvPr id="4" name="Image 3">
            <a:extLst>
              <a:ext uri="{FF2B5EF4-FFF2-40B4-BE49-F238E27FC236}">
                <a16:creationId xmlns:a16="http://schemas.microsoft.com/office/drawing/2014/main" id="{39EEBB6D-89C1-55C4-56A5-C54ADACE15BE}"/>
              </a:ext>
            </a:extLst>
          </p:cNvPr>
          <p:cNvPicPr>
            <a:picLocks noChangeAspect="1"/>
          </p:cNvPicPr>
          <p:nvPr>
            <p:custDataLst>
              <p:tags r:id="rId3"/>
            </p:custDataLst>
          </p:nvPr>
        </p:nvPicPr>
        <p:blipFill rotWithShape="1">
          <a:blip r:embed="rId6"/>
          <a:srcRect l="2157" t="1976" r="5783" b="5238"/>
          <a:stretch/>
        </p:blipFill>
        <p:spPr>
          <a:xfrm>
            <a:off x="10843491" y="697956"/>
            <a:ext cx="1173020" cy="1182254"/>
          </a:xfrm>
          <a:prstGeom prst="rect">
            <a:avLst/>
          </a:prstGeom>
        </p:spPr>
      </p:pic>
      <p:pic>
        <p:nvPicPr>
          <p:cNvPr id="5" name="Image 4">
            <a:extLst>
              <a:ext uri="{FF2B5EF4-FFF2-40B4-BE49-F238E27FC236}">
                <a16:creationId xmlns:a16="http://schemas.microsoft.com/office/drawing/2014/main" id="{93BBD593-3A9A-1C2C-4DC0-8D0CEFA68ACF}"/>
              </a:ext>
            </a:extLst>
          </p:cNvPr>
          <p:cNvPicPr>
            <a:picLocks noChangeAspect="1"/>
          </p:cNvPicPr>
          <p:nvPr>
            <p:custDataLst>
              <p:tags r:id="rId4"/>
            </p:custDataLst>
          </p:nvPr>
        </p:nvPicPr>
        <p:blipFill rotWithShape="1">
          <a:blip r:embed="rId7"/>
          <a:srcRect l="2811" r="3227" b="2194"/>
          <a:stretch/>
        </p:blipFill>
        <p:spPr>
          <a:xfrm>
            <a:off x="9790545" y="2221955"/>
            <a:ext cx="2152073" cy="4437464"/>
          </a:xfrm>
          <a:prstGeom prst="rect">
            <a:avLst/>
          </a:prstGeom>
          <a:ln w="38100">
            <a:solidFill>
              <a:schemeClr val="bg1"/>
            </a:solidFill>
          </a:ln>
        </p:spPr>
      </p:pic>
    </p:spTree>
    <p:extLst>
      <p:ext uri="{BB962C8B-B14F-4D97-AF65-F5344CB8AC3E}">
        <p14:creationId xmlns:p14="http://schemas.microsoft.com/office/powerpoint/2010/main" val="4074382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855E69D-C5C9-EC94-6454-69151F74EAFF}"/>
              </a:ext>
            </a:extLst>
          </p:cNvPr>
          <p:cNvPicPr>
            <a:picLocks noChangeAspect="1"/>
          </p:cNvPicPr>
          <p:nvPr>
            <p:custDataLst>
              <p:tags r:id="rId1"/>
            </p:custDataLst>
          </p:nvPr>
        </p:nvPicPr>
        <p:blipFill rotWithShape="1">
          <a:blip r:embed="rId3"/>
          <a:srcRect b="16364"/>
          <a:stretch/>
        </p:blipFill>
        <p:spPr>
          <a:xfrm>
            <a:off x="185152" y="314035"/>
            <a:ext cx="11700275" cy="6253019"/>
          </a:xfrm>
          <a:prstGeom prst="rect">
            <a:avLst/>
          </a:prstGeom>
        </p:spPr>
      </p:pic>
    </p:spTree>
    <p:extLst>
      <p:ext uri="{BB962C8B-B14F-4D97-AF65-F5344CB8AC3E}">
        <p14:creationId xmlns:p14="http://schemas.microsoft.com/office/powerpoint/2010/main" val="78381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4F5F009-6953-67BD-0AA4-503DDBA05E50}"/>
              </a:ext>
            </a:extLst>
          </p:cNvPr>
          <p:cNvPicPr>
            <a:picLocks noChangeAspect="1"/>
          </p:cNvPicPr>
          <p:nvPr>
            <p:custDataLst>
              <p:tags r:id="rId1"/>
            </p:custDataLst>
          </p:nvPr>
        </p:nvPicPr>
        <p:blipFill rotWithShape="1">
          <a:blip r:embed="rId3"/>
          <a:srcRect b="17441"/>
          <a:stretch/>
        </p:blipFill>
        <p:spPr>
          <a:xfrm>
            <a:off x="196453" y="285126"/>
            <a:ext cx="11799093" cy="6280266"/>
          </a:xfrm>
          <a:prstGeom prst="rect">
            <a:avLst/>
          </a:prstGeom>
        </p:spPr>
      </p:pic>
    </p:spTree>
    <p:extLst>
      <p:ext uri="{BB962C8B-B14F-4D97-AF65-F5344CB8AC3E}">
        <p14:creationId xmlns:p14="http://schemas.microsoft.com/office/powerpoint/2010/main" val="4245839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9B759D2-8608-BF7C-C86B-A1FF0ABAAC59}"/>
              </a:ext>
            </a:extLst>
          </p:cNvPr>
          <p:cNvPicPr>
            <a:picLocks noChangeAspect="1"/>
          </p:cNvPicPr>
          <p:nvPr>
            <p:custDataLst>
              <p:tags r:id="rId1"/>
            </p:custDataLst>
          </p:nvPr>
        </p:nvPicPr>
        <p:blipFill rotWithShape="1">
          <a:blip r:embed="rId3"/>
          <a:srcRect b="10707"/>
          <a:stretch/>
        </p:blipFill>
        <p:spPr>
          <a:xfrm>
            <a:off x="231334" y="212436"/>
            <a:ext cx="11702048" cy="6483928"/>
          </a:xfrm>
          <a:prstGeom prst="rect">
            <a:avLst/>
          </a:prstGeom>
        </p:spPr>
      </p:pic>
    </p:spTree>
    <p:extLst>
      <p:ext uri="{BB962C8B-B14F-4D97-AF65-F5344CB8AC3E}">
        <p14:creationId xmlns:p14="http://schemas.microsoft.com/office/powerpoint/2010/main" val="17822232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10"/>
</p:tagLst>
</file>

<file path=ppt/tags/tag13.xml><?xml version="1.0" encoding="utf-8"?>
<p:tagLst xmlns:a="http://schemas.openxmlformats.org/drawingml/2006/main" xmlns:r="http://schemas.openxmlformats.org/officeDocument/2006/relationships" xmlns:p="http://schemas.openxmlformats.org/presentationml/2006/main">
  <p:tag name="NUM" val="11"/>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5.xml><?xml version="1.0" encoding="utf-8"?>
<p:tagLst xmlns:a="http://schemas.openxmlformats.org/drawingml/2006/main" xmlns:r="http://schemas.openxmlformats.org/officeDocument/2006/relationships" xmlns:p="http://schemas.openxmlformats.org/presentationml/2006/main">
  <p:tag name="NUM" val="13"/>
</p:tagLst>
</file>

<file path=ppt/tags/tag16.xml><?xml version="1.0" encoding="utf-8"?>
<p:tagLst xmlns:a="http://schemas.openxmlformats.org/drawingml/2006/main" xmlns:r="http://schemas.openxmlformats.org/officeDocument/2006/relationships" xmlns:p="http://schemas.openxmlformats.org/presentationml/2006/main">
  <p:tag name="NUM" val="14"/>
</p:tagLst>
</file>

<file path=ppt/tags/tag17.xml><?xml version="1.0" encoding="utf-8"?>
<p:tagLst xmlns:a="http://schemas.openxmlformats.org/drawingml/2006/main" xmlns:r="http://schemas.openxmlformats.org/officeDocument/2006/relationships" xmlns:p="http://schemas.openxmlformats.org/presentationml/2006/main">
  <p:tag name="NUM" val="15"/>
</p:tagLst>
</file>

<file path=ppt/tags/tag18.xml><?xml version="1.0" encoding="utf-8"?>
<p:tagLst xmlns:a="http://schemas.openxmlformats.org/drawingml/2006/main" xmlns:r="http://schemas.openxmlformats.org/officeDocument/2006/relationships" xmlns:p="http://schemas.openxmlformats.org/presentationml/2006/main">
  <p:tag name="NUM" val="16"/>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252</TotalTime>
  <Words>468</Words>
  <Application>Microsoft Office PowerPoint</Application>
  <PresentationFormat>Grand écran</PresentationFormat>
  <Paragraphs>36</Paragraphs>
  <Slides>11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Trebuchet MS</vt:lpstr>
      <vt:lpstr>Berlin</vt:lpstr>
      <vt:lpstr>Présentation PowerPoint</vt:lpstr>
      <vt:lpstr>Projet-pilote en santé et sécurité au travail</vt:lpstr>
      <vt:lpstr>Notre objectif</vt:lpstr>
      <vt:lpstr>La formation : un premier pas vers la prise en charge SST</vt:lpstr>
      <vt:lpstr>Développer des outils </vt:lpstr>
      <vt:lpstr>Développer des outils </vt:lpstr>
      <vt:lpstr>Présentation PowerPoint</vt:lpstr>
      <vt:lpstr>Présentation PowerPoint</vt:lpstr>
      <vt:lpstr>Présentation PowerPoint</vt:lpstr>
      <vt:lpstr>En conclusion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 Santé Sécurité</dc:title>
  <dc:creator>Sébastien Bronsard</dc:creator>
  <cp:lastModifiedBy>Sébastien Bronsard</cp:lastModifiedBy>
  <cp:revision>15</cp:revision>
  <dcterms:created xsi:type="dcterms:W3CDTF">2023-04-04T02:04:22Z</dcterms:created>
  <dcterms:modified xsi:type="dcterms:W3CDTF">2023-11-14T21:05:23Z</dcterms:modified>
</cp:coreProperties>
</file>