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3" r:id="rId2"/>
    <p:sldId id="257" r:id="rId3"/>
    <p:sldId id="270" r:id="rId4"/>
    <p:sldId id="258" r:id="rId5"/>
    <p:sldId id="310" r:id="rId6"/>
    <p:sldId id="340" r:id="rId7"/>
    <p:sldId id="343" r:id="rId8"/>
    <p:sldId id="341" r:id="rId9"/>
    <p:sldId id="342" r:id="rId10"/>
    <p:sldId id="339" r:id="rId11"/>
    <p:sldId id="31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44A83-D513-4A27-BCE7-8F5250333770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8B496-1334-42CF-AA8A-4B7A3431144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74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FORMATIONS DISPONIBLES À CE JOUR : </a:t>
            </a:r>
          </a:p>
          <a:p>
            <a:r>
              <a:rPr lang="fr-CA" dirty="0"/>
              <a:t>- Mise en place d’un comité SST</a:t>
            </a:r>
          </a:p>
          <a:p>
            <a:r>
              <a:rPr lang="fr-CA" dirty="0"/>
              <a:t>- Travaux en hauteurs (protection contre les chutes)</a:t>
            </a:r>
          </a:p>
          <a:p>
            <a:r>
              <a:rPr lang="fr-CA" dirty="0"/>
              <a:t>- Inspecteur d’équipement de protection contre les chutes</a:t>
            </a:r>
          </a:p>
          <a:p>
            <a:r>
              <a:rPr lang="fr-CA" dirty="0"/>
              <a:t>- Espaces clos </a:t>
            </a:r>
          </a:p>
          <a:p>
            <a:r>
              <a:rPr lang="fr-CA" dirty="0"/>
              <a:t>- Maux de dos et TMS</a:t>
            </a:r>
          </a:p>
          <a:p>
            <a:r>
              <a:rPr lang="fr-CA" dirty="0"/>
              <a:t>- Protection respiratoire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8B496-1334-42CF-AA8A-4B7A34311443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200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325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600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2503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192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4669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4241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7582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9047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095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506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24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918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200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558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501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8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920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D276F-456E-4C35-AFAA-2E1165154E22}" type="datetimeFigureOut">
              <a:rPr lang="fr-CA" smtClean="0"/>
              <a:t>2023-11-14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9787A-E977-4D9D-B807-0937F3E488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8678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1.png"/><Relationship Id="rId26" Type="http://schemas.openxmlformats.org/officeDocument/2006/relationships/image" Target="../media/image10.png"/><Relationship Id="rId3" Type="http://schemas.openxmlformats.org/officeDocument/2006/relationships/tags" Target="../tags/tag5.xml"/><Relationship Id="rId21" Type="http://schemas.openxmlformats.org/officeDocument/2006/relationships/image" Target="../media/image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7.png"/><Relationship Id="rId10" Type="http://schemas.openxmlformats.org/officeDocument/2006/relationships/tags" Target="../tags/tag12.xml"/><Relationship Id="rId19" Type="http://schemas.openxmlformats.org/officeDocument/2006/relationships/image" Target="../media/image2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4.xml"/><Relationship Id="rId7" Type="http://schemas.openxmlformats.org/officeDocument/2006/relationships/image" Target="../media/image1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8.xml"/><Relationship Id="rId7" Type="http://schemas.openxmlformats.org/officeDocument/2006/relationships/image" Target="../media/image1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002B42E-5C67-1263-689A-FBCECC815EC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2063262"/>
            <a:ext cx="3739278" cy="2661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359079-F01E-8696-C1B7-90F506AEE2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8900" y="1254935"/>
            <a:ext cx="8696260" cy="434813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3306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F8CD8B-52E0-E950-DB2D-5EA41567F55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5275" y="753228"/>
            <a:ext cx="10138907" cy="1080938"/>
          </a:xfrm>
        </p:spPr>
        <p:txBody>
          <a:bodyPr>
            <a:normAutofit/>
          </a:bodyPr>
          <a:lstStyle/>
          <a:p>
            <a:pPr algn="ctr"/>
            <a:r>
              <a:rPr lang="fr-C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D2787D-D37B-964E-04B6-12F08FA832A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1541" y="2336872"/>
            <a:ext cx="11636422" cy="4357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Calibri Light" panose="020F0302020204030204" pitchFamily="34" charset="0"/>
              </a:rPr>
              <a:t>Our organization believes that occupational health and safety are important, and that all employers and workers should have the necessary tools to:</a:t>
            </a:r>
          </a:p>
          <a:p>
            <a:pPr marL="0" indent="0" algn="ctr">
              <a:buNone/>
            </a:pPr>
            <a:endParaRPr lang="fr-CA" sz="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Calibri Light" panose="020F0302020204030204" pitchFamily="34" charset="0"/>
            </a:endParaRPr>
          </a:p>
          <a:p>
            <a:pPr algn="just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Calibri Light" panose="020F0302020204030204" pitchFamily="34" charset="0"/>
              </a:rPr>
              <a:t>Ensure that the work environment and organization, as well as the methods and techniques used to accomplish it, are safe. </a:t>
            </a:r>
          </a:p>
          <a:p>
            <a:pPr algn="just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Calibri Light" panose="020F0302020204030204" pitchFamily="34" charset="0"/>
              </a:rPr>
              <a:t>Take measures to properly identify, control, and eliminate risks, as well as manage hazards. </a:t>
            </a:r>
          </a:p>
          <a:p>
            <a:pPr algn="just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Calibri Light" panose="020F0302020204030204" pitchFamily="34" charset="0"/>
              </a:rPr>
              <a:t>Inform workers about the risks associated with their work and train them to have the skills and knowledge required to perform their tasks safely. </a:t>
            </a:r>
          </a:p>
          <a:p>
            <a:pPr algn="just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Calibri Light" panose="020F0302020204030204" pitchFamily="34" charset="0"/>
              </a:rPr>
              <a:t>Ensure not to jeopardize the health, safety, or physical integrity of individuals on or near the workplace premises.</a:t>
            </a:r>
            <a:endParaRPr lang="fr-CA" sz="2000" dirty="0">
              <a:ln>
                <a:solidFill>
                  <a:schemeClr val="tx1"/>
                </a:solidFill>
              </a:ln>
            </a:endParaRPr>
          </a:p>
          <a:p>
            <a:endParaRPr lang="fr-CA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Image 3" descr="Une image contenant clipart, graphique vectoriel&#10;&#10;Description générée automatiquement">
            <a:extLst>
              <a:ext uri="{FF2B5EF4-FFF2-40B4-BE49-F238E27FC236}">
                <a16:creationId xmlns:a16="http://schemas.microsoft.com/office/drawing/2014/main" id="{74C906AD-7465-A3E5-1969-FA5DBB998AE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877909" y="733168"/>
            <a:ext cx="1086318" cy="109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28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oir les détails de l’image associée. Csábítás,Melyiket válasszam,Nem kell,Kérdés,Könyvtáros,Könyv hegyek ...">
            <a:extLst>
              <a:ext uri="{FF2B5EF4-FFF2-40B4-BE49-F238E27FC236}">
                <a16:creationId xmlns:a16="http://schemas.microsoft.com/office/drawing/2014/main" id="{691C98BB-BE50-99AC-0BC2-0894A04628B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3"/>
          <a:stretch/>
        </p:blipFill>
        <p:spPr bwMode="auto">
          <a:xfrm>
            <a:off x="342263" y="659543"/>
            <a:ext cx="4668344" cy="55389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3352816-941C-7D8E-04AD-1DB55542FE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rcRect l="5076" t="30265" r="5379" b="28453"/>
          <a:stretch/>
        </p:blipFill>
        <p:spPr>
          <a:xfrm>
            <a:off x="5303215" y="2666651"/>
            <a:ext cx="6614465" cy="1524698"/>
          </a:xfrm>
          <a:prstGeom prst="rect">
            <a:avLst/>
          </a:prstGeom>
          <a:ln w="381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7581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18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824823-E2AE-9C1E-F78E-F423E0C2B205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319177" y="753228"/>
            <a:ext cx="560583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Pilot Project on Health and Safety at Work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55D7343-5F21-20AB-531D-AB28F95CCC3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383118" y="2938600"/>
            <a:ext cx="3063683" cy="380257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8A64466-7518-0B80-4417-6AABA0C6B362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747185" y="4205192"/>
            <a:ext cx="3352549" cy="22467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AD69EC5-E7F4-05BA-652E-D12010A0040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3"/>
          <a:srcRect l="2447" t="-1" r="1936" b="3614"/>
          <a:stretch/>
        </p:blipFill>
        <p:spPr>
          <a:xfrm>
            <a:off x="3417483" y="2207066"/>
            <a:ext cx="2839441" cy="286631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B9C9C50-0F27-1685-D0B5-2575A6250C9F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9446801" y="245361"/>
            <a:ext cx="2592039" cy="371447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2E99DE6-0A90-6D0F-3826-C9E3D0F96E9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4030775" y="4364966"/>
            <a:ext cx="2065226" cy="213176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E48A20F-231E-224B-E44E-64985848750E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26193" y="2587398"/>
            <a:ext cx="3691673" cy="365114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43B0498-7EAE-3DE2-2381-9D657AC7A59A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7"/>
          <a:srcRect l="1339" r="3085" b="50863"/>
          <a:stretch/>
        </p:blipFill>
        <p:spPr>
          <a:xfrm>
            <a:off x="6618436" y="478838"/>
            <a:ext cx="3328766" cy="222628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4667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83432C-CE53-F452-863F-A6C3EA64702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9177" y="753228"/>
            <a:ext cx="9975005" cy="1080938"/>
          </a:xfrm>
        </p:spPr>
        <p:txBody>
          <a:bodyPr>
            <a:normAutofit/>
          </a:bodyPr>
          <a:lstStyle/>
          <a:p>
            <a:pPr algn="ctr"/>
            <a:r>
              <a:rPr lang="fr-CA" sz="44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Our goal</a:t>
            </a:r>
            <a:endParaRPr lang="fr-CA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F2B0B7-E9F2-96FE-AD66-24EFABB8ABE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7035" y="2337757"/>
            <a:ext cx="11654286" cy="4287329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Calibri Light" panose="020F0302020204030204" pitchFamily="34" charset="0"/>
              </a:rPr>
              <a:t>Provide a comprehensive support service in the field of health and safety at work.</a:t>
            </a:r>
          </a:p>
          <a:p>
            <a:pPr algn="just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Calibri Light" panose="020F0302020204030204" pitchFamily="34" charset="0"/>
              </a:rPr>
              <a:t>Supply all the necessary tools for implementing safe work procedures and assist you in developing habits to identify all risks and hazards related to your work environment.</a:t>
            </a:r>
          </a:p>
          <a:p>
            <a:pPr algn="just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Calibri Light" panose="020F0302020204030204" pitchFamily="34" charset="0"/>
              </a:rPr>
              <a:t>Target health and safety issues and challenges and assist you in implementing corrective measures.</a:t>
            </a:r>
          </a:p>
          <a:p>
            <a:pPr algn="just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Calibri Light" panose="020F0302020204030204" pitchFamily="34" charset="0"/>
              </a:rPr>
              <a:t>Train your workers on the secure management of the nature of the tasks to be carried out.</a:t>
            </a:r>
          </a:p>
          <a:p>
            <a:pPr algn="just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Calibri Light" panose="020F0302020204030204" pitchFamily="34" charset="0"/>
              </a:rPr>
              <a:t>Keep you informed about new standards and regulations in force.</a:t>
            </a: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E5A5E0-61E5-F5BB-AC0C-6FE0261F145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88679" y="656610"/>
            <a:ext cx="1329208" cy="13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7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4F102-6EDF-C8B8-6438-0B129AF3798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9383" y="753228"/>
            <a:ext cx="10044800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training: a first step towards taking charge of occupational health and safety (OHS)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C9DAD6-E25E-F385-DD10-0BDE8AC25B2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9382" y="2429162"/>
            <a:ext cx="7341863" cy="40824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training of your workers represents a crucial initial step towards taking responsibility for health and safety in the workplace, and W8banaki can assist you in this regard. </a:t>
            </a:r>
          </a:p>
          <a:p>
            <a:pPr marL="0" indent="0">
              <a:buNone/>
            </a:pP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your workers are well-informed and adequately trained on the various potential risks and hazards associated with their daily work activities, the likelihood of incidents and accidents will be significantly reduced.</a:t>
            </a:r>
            <a:endParaRPr lang="fr-CA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288B7F-607E-7035-D8D7-8D6908F9495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840115" y="702333"/>
            <a:ext cx="1170533" cy="1182727"/>
          </a:xfrm>
          <a:prstGeom prst="rect">
            <a:avLst/>
          </a:prstGeom>
        </p:spPr>
      </p:pic>
      <p:pic>
        <p:nvPicPr>
          <p:cNvPr id="5" name="Picture 2" descr="Loi pour la formation professionnelle : les changements clefs">
            <a:extLst>
              <a:ext uri="{FF2B5EF4-FFF2-40B4-BE49-F238E27FC236}">
                <a16:creationId xmlns:a16="http://schemas.microsoft.com/office/drawing/2014/main" id="{684F413E-EC3F-3418-A9F5-66938C6D3E0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5038" r="7686" b="6725"/>
          <a:stretch/>
        </p:blipFill>
        <p:spPr bwMode="auto">
          <a:xfrm>
            <a:off x="7697179" y="2429162"/>
            <a:ext cx="4184073" cy="40824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8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4727" y="665629"/>
            <a:ext cx="10058400" cy="1246909"/>
          </a:xfrm>
        </p:spPr>
        <p:txBody>
          <a:bodyPr>
            <a:normAutofit/>
          </a:bodyPr>
          <a:lstStyle/>
          <a:p>
            <a:pPr algn="ctr"/>
            <a:r>
              <a:rPr lang="fr-CA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Developing</a:t>
            </a:r>
            <a:r>
              <a:rPr lang="fr-C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fr-CA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tools</a:t>
            </a:r>
            <a:endParaRPr lang="fr-C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4727" y="2221992"/>
            <a:ext cx="6871855" cy="4511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 an employer, it is crucial to take all necessary measures to protect the health and safety of your workers, both physically and psychologically.</a:t>
            </a:r>
            <a:endParaRPr lang="fr-C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EEBB6D-89C1-55C4-56A5-C54ADACE15B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2157" t="1976" r="5783" b="5238"/>
          <a:stretch/>
        </p:blipFill>
        <p:spPr>
          <a:xfrm>
            <a:off x="10843491" y="697956"/>
            <a:ext cx="1173020" cy="11822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A70F91-2ABE-3485-CBA1-41ECB6245F5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05781" y="2404685"/>
            <a:ext cx="4461166" cy="4328624"/>
          </a:xfrm>
          <a:prstGeom prst="rect">
            <a:avLst/>
          </a:prstGeom>
        </p:spPr>
      </p:pic>
      <p:pic>
        <p:nvPicPr>
          <p:cNvPr id="1026" name="Picture 2" descr="Risques psychosociaux - Définition">
            <a:extLst>
              <a:ext uri="{FF2B5EF4-FFF2-40B4-BE49-F238E27FC236}">
                <a16:creationId xmlns:a16="http://schemas.microsoft.com/office/drawing/2014/main" id="{E708CF20-9906-18DF-119D-5F8D45906A94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3" y="3730752"/>
            <a:ext cx="6492353" cy="300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0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4727" y="665629"/>
            <a:ext cx="10058400" cy="1246909"/>
          </a:xfrm>
        </p:spPr>
        <p:txBody>
          <a:bodyPr>
            <a:normAutofit/>
          </a:bodyPr>
          <a:lstStyle/>
          <a:p>
            <a:pPr algn="ctr"/>
            <a:r>
              <a:rPr lang="fr-CA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Developing</a:t>
            </a:r>
            <a:r>
              <a:rPr lang="fr-C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fr-CA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tools</a:t>
            </a:r>
            <a:endParaRPr lang="fr-C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4727" y="2112264"/>
            <a:ext cx="9399220" cy="46210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W8banaki has the expertise to assist you in implementing health and safety tools and procedures such as:</a:t>
            </a:r>
          </a:p>
          <a:p>
            <a:pPr marL="0" indent="0">
              <a:buNone/>
            </a:pPr>
            <a:endParaRPr lang="fr-CA" sz="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Training your workers on various occupational health and safety issues</a:t>
            </a: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Creating and developing a prevention program</a:t>
            </a: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Establishing an OHS committee</a:t>
            </a: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Producing lockout/tagout and confined space entry sheets</a:t>
            </a: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Providing training on how to conduct workplace audits effectively</a:t>
            </a: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Customizing practical tools for identifying risks and hazards related to your activities, etc.</a:t>
            </a:r>
            <a:endParaRPr lang="fr-C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EEBB6D-89C1-55C4-56A5-C54ADACE15B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l="2157" t="1976" r="5783" b="5238"/>
          <a:stretch/>
        </p:blipFill>
        <p:spPr>
          <a:xfrm>
            <a:off x="10843491" y="697956"/>
            <a:ext cx="1173020" cy="11822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3BBD593-3A9A-1C2C-4DC0-8D0CEFA68AC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/>
          <a:srcRect l="2811" r="3227" b="2194"/>
          <a:stretch/>
        </p:blipFill>
        <p:spPr>
          <a:xfrm>
            <a:off x="9790545" y="2221955"/>
            <a:ext cx="2152073" cy="44374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7438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DCCED4-1D6C-43E7-6E19-2FDA1093E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00"/>
          <a:stretch/>
        </p:blipFill>
        <p:spPr>
          <a:xfrm>
            <a:off x="203625" y="249381"/>
            <a:ext cx="11727982" cy="632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1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AAA9F73-7FE7-AE8F-21FF-7175B9DAA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58"/>
          <a:stretch/>
        </p:blipFill>
        <p:spPr>
          <a:xfrm>
            <a:off x="212861" y="212435"/>
            <a:ext cx="11754114" cy="64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3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AFED48C-706B-1C40-DCA9-19D90A4BC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33"/>
          <a:stretch/>
        </p:blipFill>
        <p:spPr>
          <a:xfrm>
            <a:off x="194388" y="212436"/>
            <a:ext cx="11766703" cy="64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23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280</TotalTime>
  <Words>436</Words>
  <Application>Microsoft Office PowerPoint</Application>
  <PresentationFormat>Grand écran</PresentationFormat>
  <Paragraphs>36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Berlin</vt:lpstr>
      <vt:lpstr>Présentation PowerPoint</vt:lpstr>
      <vt:lpstr>Pilot Project on Health and Safety at Work</vt:lpstr>
      <vt:lpstr>Our goal</vt:lpstr>
      <vt:lpstr>The training: a first step towards taking charge of occupational health and safety (OHS)</vt:lpstr>
      <vt:lpstr>Developing tools</vt:lpstr>
      <vt:lpstr>Developing tools</vt:lpstr>
      <vt:lpstr>Présentation PowerPoint</vt:lpstr>
      <vt:lpstr>Présentation PowerPoint</vt:lpstr>
      <vt:lpstr>Présentation PowerPoint</vt:lpstr>
      <vt:lpstr>In 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Santé Sécurité</dc:title>
  <dc:creator>Sébastien Bronsard</dc:creator>
  <cp:lastModifiedBy>Sébastien Bronsard</cp:lastModifiedBy>
  <cp:revision>16</cp:revision>
  <dcterms:created xsi:type="dcterms:W3CDTF">2023-04-04T02:04:22Z</dcterms:created>
  <dcterms:modified xsi:type="dcterms:W3CDTF">2023-11-14T21:05:30Z</dcterms:modified>
</cp:coreProperties>
</file>