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324" r:id="rId3"/>
    <p:sldId id="328" r:id="rId4"/>
    <p:sldId id="325" r:id="rId5"/>
    <p:sldId id="260" r:id="rId6"/>
    <p:sldId id="327" r:id="rId7"/>
    <p:sldId id="320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92" autoAdjust="0"/>
    <p:restoredTop sz="57169" autoAdjust="0"/>
  </p:normalViewPr>
  <p:slideViewPr>
    <p:cSldViewPr snapToGrid="0" showGuides="1">
      <p:cViewPr varScale="1">
        <p:scale>
          <a:sx n="85" d="100"/>
          <a:sy n="85" d="100"/>
        </p:scale>
        <p:origin x="176" y="1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025888E-1EB5-9C4A-BC17-5BB79F56F855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597C233-066A-1F4E-B954-DFB44DC7B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00088" y="577850"/>
            <a:ext cx="5678487" cy="31940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4102" y="4041799"/>
            <a:ext cx="5743335" cy="4947598"/>
          </a:xfrm>
        </p:spPr>
        <p:txBody>
          <a:bodyPr/>
          <a:lstStyle/>
          <a:p>
            <a:endParaRPr lang="en-CA" sz="1800" dirty="0">
              <a:latin typeface="Calibri"/>
              <a:ea typeface="Malgun Gothic" pitchFamily="34" charset="-127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815">
              <a:defRPr/>
            </a:pPr>
            <a:fld id="{DD5BE321-C238-4A45-9550-0A865C57FAB6}" type="slidenum">
              <a:rPr lang="fr-CA">
                <a:solidFill>
                  <a:prstClr val="black"/>
                </a:solidFill>
                <a:latin typeface="Calibri"/>
              </a:rPr>
              <a:t>1</a:t>
            </a:fld>
            <a:endParaRPr lang="fr-CA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815">
              <a:defRPr/>
            </a:pPr>
            <a:fld id="{DD5BE321-C238-4A45-9550-0A865C57FAB6}" type="slidenum">
              <a:rPr lang="fr-CA">
                <a:solidFill>
                  <a:prstClr val="black"/>
                </a:solidFill>
                <a:latin typeface="Calibri"/>
              </a:rPr>
              <a:t>2</a:t>
            </a:fld>
            <a:endParaRPr lang="fr-CA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815">
              <a:defRPr/>
            </a:pPr>
            <a:fld id="{DD5BE321-C238-4A45-9550-0A865C57FAB6}" type="slidenum">
              <a:rPr lang="fr-CA">
                <a:solidFill>
                  <a:prstClr val="black"/>
                </a:solidFill>
                <a:latin typeface="Calibri"/>
              </a:rPr>
              <a:t>3</a:t>
            </a:fld>
            <a:endParaRPr lang="fr-CA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815">
              <a:defRPr/>
            </a:pPr>
            <a:fld id="{DD5BE321-C238-4A45-9550-0A865C57FAB6}" type="slidenum">
              <a:rPr lang="fr-CA">
                <a:solidFill>
                  <a:prstClr val="black"/>
                </a:solidFill>
                <a:latin typeface="Calibri"/>
              </a:rPr>
              <a:t>4</a:t>
            </a:fld>
            <a:endParaRPr lang="fr-CA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b="1" kern="100" dirty="0">
                <a:latin typeface="Calibri"/>
                <a:ea typeface="Malgun Gothic" pitchFamily="34" charset="-127"/>
                <a:cs typeface="Times New Roman" pitchFamily="18" charset="0"/>
              </a:rPr>
              <a:t> </a:t>
            </a:r>
            <a:endParaRPr lang="en-CA" sz="1800" kern="100" dirty="0">
              <a:latin typeface="Calibri"/>
              <a:ea typeface="Malgun Gothic" pitchFamily="34" charset="-127"/>
              <a:cs typeface="Times New Roman" pitchFamily="18" charset="0"/>
            </a:endParaRPr>
          </a:p>
          <a:p>
            <a:r>
              <a:rPr lang="en-CA" sz="1800" b="1" kern="100" dirty="0">
                <a:latin typeface="Calibri"/>
                <a:ea typeface="Malgun Gothic" pitchFamily="34" charset="-127"/>
                <a:cs typeface="Times New Roman" pitchFamily="18" charset="0"/>
              </a:rPr>
              <a:t> </a:t>
            </a:r>
            <a:endParaRPr lang="en-CA" sz="1800" b="1" kern="100" dirty="0">
              <a:solidFill>
                <a:srgbClr val="2E74B5"/>
              </a:solidFill>
              <a:latin typeface="Calibri"/>
              <a:ea typeface="Malgun Gothic" pitchFamily="34" charset="-127"/>
              <a:cs typeface="Times New Roman" pitchFamily="18" charset="0"/>
            </a:endParaRPr>
          </a:p>
          <a:p>
            <a:pPr marL="466725"/>
            <a:endParaRPr lang="en-CA" sz="1800" b="1" kern="100" dirty="0">
              <a:solidFill>
                <a:srgbClr val="2E74B5"/>
              </a:solidFill>
              <a:latin typeface="Calibri"/>
              <a:ea typeface="Malgun Gothic" pitchFamily="34" charset="-127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815">
              <a:defRPr/>
            </a:pPr>
            <a:fld id="{DD5BE321-C238-4A45-9550-0A865C57FAB6}" type="slidenum">
              <a:rPr lang="fr-CA">
                <a:solidFill>
                  <a:prstClr val="black"/>
                </a:solidFill>
                <a:latin typeface="Calibri"/>
              </a:rPr>
              <a:t>5</a:t>
            </a:fld>
            <a:endParaRPr lang="fr-CA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815">
              <a:defRPr/>
            </a:pPr>
            <a:fld id="{DD5BE321-C238-4A45-9550-0A865C57FAB6}" type="slidenum">
              <a:rPr lang="fr-CA">
                <a:solidFill>
                  <a:prstClr val="black"/>
                </a:solidFill>
                <a:latin typeface="Calibri"/>
              </a:rPr>
              <a:t>6</a:t>
            </a:fld>
            <a:endParaRPr lang="fr-CA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815">
              <a:defRPr/>
            </a:pPr>
            <a:fld id="{DD5BE321-C238-4A45-9550-0A865C57FAB6}" type="slidenum">
              <a:rPr lang="fr-CA">
                <a:solidFill>
                  <a:prstClr val="black"/>
                </a:solidFill>
                <a:latin typeface="Calibri"/>
              </a:rPr>
              <a:t>7</a:t>
            </a:fld>
            <a:endParaRPr lang="fr-CA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C92-ACD1-4A12-9CCA-8DE28B6D0C4A}" type="datetimeFigureOut">
              <a:rPr lang="fr-CA" smtClean="0"/>
              <a:t>2023-11-16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8A8D-4874-4E21-9624-CFE7B05F0AD0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C92-ACD1-4A12-9CCA-8DE28B6D0C4A}" type="datetimeFigureOut">
              <a:rPr lang="fr-CA" smtClean="0"/>
              <a:t>2023-11-16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8A8D-4874-4E21-9624-CFE7B05F0AD0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D6C92-ACD1-4A12-9CCA-8DE28B6D0C4A}" type="datetimeFigureOut">
              <a:rPr lang="fr-CA" smtClean="0"/>
              <a:t>2023-11-16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58A8D-4874-4E21-9624-CFE7B05F0AD0}" type="slidenum">
              <a:rPr lang="fr-CA" smtClean="0"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1670785" y="910607"/>
            <a:ext cx="9144000" cy="17868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CA" sz="6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YÄNONHCHIA’</a:t>
            </a:r>
            <a:br>
              <a:rPr kumimoji="0" lang="fr-CA" sz="6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Malgun Gothic" pitchFamily="34" charset="-127"/>
                <a:cs typeface="Times New Roman" pitchFamily="18" charset="0"/>
              </a:rPr>
              <a:t>INDIGENOUS HOUSING FINANCE (YIHF) NETWORK</a:t>
            </a:r>
            <a:endParaRPr kumimoji="0" lang="fr-CA" sz="6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7" name="Subtitle 2"/>
          <p:cNvSpPr txBox="1"/>
          <p:nvPr/>
        </p:nvSpPr>
        <p:spPr>
          <a:xfrm>
            <a:off x="1670785" y="3100150"/>
            <a:ext cx="9144000" cy="2588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7698" y="2916873"/>
            <a:ext cx="8010174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AU" altLang="en-US" dirty="0">
                <a:solidFill>
                  <a:prstClr val="black"/>
                </a:solidFill>
                <a:latin typeface="Calibri"/>
              </a:rPr>
              <a:t>Regional Housing Meeting,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November 2</a:t>
            </a:r>
            <a:r>
              <a:rPr lang="en-AU" altLang="en-US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77210" y="-220449"/>
            <a:ext cx="9179976" cy="1325563"/>
          </a:xfrm>
        </p:spPr>
        <p:txBody>
          <a:bodyPr>
            <a:normAutofit/>
          </a:bodyPr>
          <a:lstStyle/>
          <a:p>
            <a:r>
              <a:rPr lang="fr-CA" sz="1400">
                <a:latin typeface="DINOT-Medium" pitchFamily="34" charset="0"/>
              </a:rPr>
              <a:t>	</a:t>
            </a:r>
            <a:endParaRPr lang="fr-CA" sz="1400" cap="all"/>
          </a:p>
        </p:txBody>
      </p:sp>
      <p:sp>
        <p:nvSpPr>
          <p:cNvPr id="8" name="Title 1"/>
          <p:cNvSpPr txBox="1"/>
          <p:nvPr/>
        </p:nvSpPr>
        <p:spPr>
          <a:xfrm>
            <a:off x="838200" y="11051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fr-CA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838199" y="860612"/>
            <a:ext cx="10654553" cy="47096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CA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  YÄNONHCHIA' 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CA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CA" dirty="0">
              <a:solidFill>
                <a:sysClr val="windowText" lastClr="000000"/>
              </a:solidFill>
              <a:latin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en-CA" dirty="0">
                <a:solidFill>
                  <a:sysClr val="windowText" lastClr="000000"/>
                </a:solidFill>
                <a:latin typeface="Calibri"/>
              </a:rPr>
              <a:t>First Nations, Housing Crisis for Generations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en-CA" dirty="0">
                <a:solidFill>
                  <a:sysClr val="windowText" lastClr="000000"/>
                </a:solidFill>
                <a:latin typeface="Calibri"/>
              </a:rPr>
              <a:t>Needs now exceed $135 billion according to AFN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en-CA" dirty="0">
                <a:solidFill>
                  <a:sysClr val="windowText" lastClr="000000"/>
                </a:solidFill>
                <a:latin typeface="Calibri"/>
              </a:rPr>
              <a:t>First Nation Dependency on Federal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Govt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funding and appropriations to meeting growing housing needs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en-CA" dirty="0">
                <a:solidFill>
                  <a:sysClr val="windowText" lastClr="000000"/>
                </a:solidFill>
                <a:latin typeface="Calibri"/>
              </a:rPr>
              <a:t>Need to have access to same tools as Canadians, mortgage insurance, down payment assistance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CA" dirty="0">
              <a:solidFill>
                <a:sysClr val="windowText" lastClr="000000"/>
              </a:solidFill>
              <a:latin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endParaRPr lang="en-CA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CA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1271" y="145228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77210" y="-220449"/>
            <a:ext cx="9179976" cy="1325563"/>
          </a:xfrm>
        </p:spPr>
        <p:txBody>
          <a:bodyPr>
            <a:normAutofit/>
          </a:bodyPr>
          <a:lstStyle/>
          <a:p>
            <a:r>
              <a:rPr lang="fr-CA" sz="1400">
                <a:latin typeface="DINOT-Medium" pitchFamily="34" charset="0"/>
              </a:rPr>
              <a:t>	</a:t>
            </a:r>
            <a:endParaRPr lang="fr-CA" sz="1400" cap="all"/>
          </a:p>
        </p:txBody>
      </p:sp>
      <p:sp>
        <p:nvSpPr>
          <p:cNvPr id="8" name="Title 1"/>
          <p:cNvSpPr txBox="1"/>
          <p:nvPr/>
        </p:nvSpPr>
        <p:spPr>
          <a:xfrm>
            <a:off x="838200" y="11051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fr-CA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838199" y="860612"/>
            <a:ext cx="10654553" cy="4709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CA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  YÄNONHCHIA' 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CA" dirty="0">
              <a:solidFill>
                <a:sysClr val="windowText" lastClr="000000"/>
              </a:solidFill>
              <a:latin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kumimoji="0" lang="en-AU" alt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uild on a proven First Nations-designed 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approach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endParaRPr lang="en-CA" dirty="0">
              <a:solidFill>
                <a:sysClr val="windowText" lastClr="000000"/>
              </a:solidFill>
              <a:latin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en-AU" altLang="en-CA" dirty="0">
                <a:solidFill>
                  <a:sysClr val="windowText" lastClr="000000"/>
                </a:solidFill>
                <a:latin typeface="Calibri"/>
              </a:rPr>
              <a:t>C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ombining housing culture change and early adopter housing finance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endParaRPr lang="en-CA" dirty="0">
              <a:solidFill>
                <a:sysClr val="windowText" lastClr="000000"/>
              </a:solidFill>
              <a:latin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en-AU" altLang="en-CA" dirty="0">
                <a:solidFill>
                  <a:sysClr val="windowText" lastClr="000000"/>
                </a:solidFill>
                <a:latin typeface="Calibri"/>
              </a:rPr>
              <a:t>W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ith solutions to accelerate and expand the approach across Canada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CA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1271" y="145228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77210" y="-220449"/>
            <a:ext cx="9179976" cy="1325563"/>
          </a:xfrm>
        </p:spPr>
        <p:txBody>
          <a:bodyPr>
            <a:normAutofit/>
          </a:bodyPr>
          <a:lstStyle/>
          <a:p>
            <a:r>
              <a:rPr lang="fr-CA" sz="1400">
                <a:latin typeface="DINOT-Medium" pitchFamily="34" charset="0"/>
              </a:rPr>
              <a:t>	</a:t>
            </a:r>
            <a:endParaRPr lang="fr-CA" sz="1400" cap="all"/>
          </a:p>
        </p:txBody>
      </p:sp>
      <p:sp>
        <p:nvSpPr>
          <p:cNvPr id="2" name="Title 1"/>
          <p:cNvSpPr txBox="1"/>
          <p:nvPr/>
        </p:nvSpPr>
        <p:spPr>
          <a:xfrm>
            <a:off x="838200" y="764172"/>
            <a:ext cx="10515600" cy="964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fr-CA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838200" y="2305553"/>
            <a:ext cx="10515600" cy="2478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246627"/>
            <a:ext cx="1051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CA" sz="3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Housing finance for early adopters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7210" y="2590855"/>
            <a:ext cx="91799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Homeownership and affordable densified rental finance</a:t>
            </a:r>
          </a:p>
          <a:p>
            <a:endParaRPr lang="en-US" sz="2400" dirty="0"/>
          </a:p>
          <a:p>
            <a:r>
              <a:rPr lang="en-US" sz="2400" dirty="0"/>
              <a:t>CMHC underwriting criteria adjusted to Indian Act context; loans secured through trust arrangement in use by Indigenous lenders for a generation – without the need for First Nations guarantees</a:t>
            </a:r>
          </a:p>
          <a:p>
            <a:endParaRPr lang="en-US" sz="2400" dirty="0"/>
          </a:p>
          <a:p>
            <a:r>
              <a:rPr lang="en-US" sz="2400" dirty="0"/>
              <a:t>National delivery through established  Indigenous lending Institutions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Text Box 5"/>
          <p:cNvSpPr txBox="1"/>
          <p:nvPr/>
        </p:nvSpPr>
        <p:spPr>
          <a:xfrm>
            <a:off x="1524000" y="2286000"/>
            <a:ext cx="9144000" cy="1188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00000"/>
              </a:lnSpc>
              <a:buChar char="•"/>
            </a:pPr>
            <a:endParaRPr lang="en-AU" alt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77210" y="-220449"/>
            <a:ext cx="9179976" cy="1325563"/>
          </a:xfrm>
        </p:spPr>
        <p:txBody>
          <a:bodyPr>
            <a:normAutofit/>
          </a:bodyPr>
          <a:lstStyle/>
          <a:p>
            <a:r>
              <a:rPr lang="fr-CA" sz="1400">
                <a:latin typeface="DINOT-Medium" pitchFamily="34" charset="0"/>
              </a:rPr>
              <a:t>	</a:t>
            </a:r>
            <a:endParaRPr lang="fr-CA" sz="1400" cap="all"/>
          </a:p>
        </p:txBody>
      </p:sp>
      <p:sp>
        <p:nvSpPr>
          <p:cNvPr id="2" name="Title 1"/>
          <p:cNvSpPr txBox="1"/>
          <p:nvPr/>
        </p:nvSpPr>
        <p:spPr>
          <a:xfrm>
            <a:off x="838200" y="764172"/>
            <a:ext cx="10515600" cy="964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CA" sz="3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 for housing culture change</a:t>
            </a:r>
          </a:p>
        </p:txBody>
      </p:sp>
      <p:sp>
        <p:nvSpPr>
          <p:cNvPr id="3" name="Content Placeholder 2"/>
          <p:cNvSpPr txBox="1"/>
          <p:nvPr/>
        </p:nvSpPr>
        <p:spPr>
          <a:xfrm>
            <a:off x="2026024" y="2305553"/>
            <a:ext cx="9327776" cy="2478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Tools and instruments to support communities and members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CA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Accelerating housing culture change to break dependency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CA" sz="2400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None/>
              <a:defRPr/>
            </a:pP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Early adopter success driving change from within, by example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CA" sz="2400" dirty="0">
              <a:solidFill>
                <a:sysClr val="windowText" lastClr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77210" y="-220449"/>
            <a:ext cx="9179976" cy="1325563"/>
          </a:xfrm>
        </p:spPr>
        <p:txBody>
          <a:bodyPr>
            <a:normAutofit/>
          </a:bodyPr>
          <a:lstStyle/>
          <a:p>
            <a:r>
              <a:rPr lang="fr-CA" sz="1400">
                <a:latin typeface="DINOT-Medium" pitchFamily="34" charset="0"/>
              </a:rPr>
              <a:t>	</a:t>
            </a:r>
            <a:endParaRPr lang="fr-CA" sz="1400" cap="all"/>
          </a:p>
        </p:txBody>
      </p:sp>
      <p:sp>
        <p:nvSpPr>
          <p:cNvPr id="2" name="Title 1"/>
          <p:cNvSpPr txBox="1"/>
          <p:nvPr/>
        </p:nvSpPr>
        <p:spPr>
          <a:xfrm>
            <a:off x="838200" y="764172"/>
            <a:ext cx="10515600" cy="964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CA" sz="3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to market sources of capital</a:t>
            </a:r>
          </a:p>
        </p:txBody>
      </p:sp>
      <p:sp>
        <p:nvSpPr>
          <p:cNvPr id="3" name="Content Placeholder 2"/>
          <p:cNvSpPr txBox="1"/>
          <p:nvPr/>
        </p:nvSpPr>
        <p:spPr>
          <a:xfrm>
            <a:off x="2097740" y="2305553"/>
            <a:ext cx="9256059" cy="2478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Lack of capital has limited the expansion of this model to date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Direct access to financial markets will ensure sustained growth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Securitization options to be implemented by 2028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77210" y="-220449"/>
            <a:ext cx="9179976" cy="1325563"/>
          </a:xfrm>
        </p:spPr>
        <p:txBody>
          <a:bodyPr>
            <a:normAutofit/>
          </a:bodyPr>
          <a:lstStyle/>
          <a:p>
            <a:r>
              <a:rPr lang="fr-CA" sz="1400">
                <a:latin typeface="DINOT-Medium" pitchFamily="34" charset="0"/>
              </a:rPr>
              <a:t>	</a:t>
            </a:r>
            <a:endParaRPr lang="fr-CA" sz="1400" cap="all"/>
          </a:p>
        </p:txBody>
      </p:sp>
      <p:sp>
        <p:nvSpPr>
          <p:cNvPr id="5" name="Title 1"/>
          <p:cNvSpPr txBox="1"/>
          <p:nvPr/>
        </p:nvSpPr>
        <p:spPr>
          <a:xfrm>
            <a:off x="838200" y="692524"/>
            <a:ext cx="10515600" cy="1180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fr-CA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753066" y="1517703"/>
            <a:ext cx="10104120" cy="3902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fr-CA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53066" y="738051"/>
            <a:ext cx="766357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fr-CA" sz="3200" dirty="0"/>
              <a:t>Outcomes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4814" y="1735414"/>
            <a:ext cx="9607506" cy="466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altLang="en-US" sz="2400" kern="100" dirty="0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First Nation developed and led housing initiative that begins the shift from housing dependency on government to an approach that offers options to First Nations to address their housing needs.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AU" altLang="en-US" sz="2400" kern="100" dirty="0">
              <a:effectLst/>
              <a:latin typeface="Calibri"/>
              <a:ea typeface="Malgun Gothic" pitchFamily="34" charset="-127"/>
              <a:cs typeface="Times New Roman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altLang="en-US" sz="2400" kern="100" dirty="0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Build strong Indigenous Financial Institutions(IFIs) that are poised to deliver a new housing product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AU" altLang="en-US" sz="2400" kern="100" dirty="0">
              <a:effectLst/>
              <a:latin typeface="Calibri"/>
              <a:ea typeface="Malgun Gothic" pitchFamily="34" charset="-127"/>
              <a:cs typeface="Times New Roman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altLang="en-US" sz="2400" kern="100" dirty="0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Preparing the next generation of homeownwers through capacity development in housing and financial literacy.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altLang="en-US" sz="2400" kern="100" dirty="0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Miigwetch</a:t>
            </a:r>
          </a:p>
          <a:p>
            <a:pPr lvl="1"/>
            <a:endParaRPr lang="en-CA" sz="2400" kern="100" dirty="0">
              <a:effectLst/>
              <a:latin typeface="Calibri"/>
              <a:ea typeface="Malgun Gothic" pitchFamily="34" charset="-127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296</Words>
  <Application>Microsoft Macintosh PowerPoint</Application>
  <PresentationFormat>Widescreen</PresentationFormat>
  <Paragraphs>66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DINOT-Medium</vt:lpstr>
      <vt:lpstr>Thème Office</vt:lpstr>
      <vt:lpstr>PowerPoint Presentation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Dominique Collin</dc:creator>
  <cp:lastModifiedBy>Dominique Collin</cp:lastModifiedBy>
  <cp:revision>32</cp:revision>
  <cp:lastPrinted>1900-01-01T00:00:00Z</cp:lastPrinted>
  <dcterms:created xsi:type="dcterms:W3CDTF">1900-01-01T00:00:00Z</dcterms:created>
  <dcterms:modified xsi:type="dcterms:W3CDTF">2023-11-16T20:52:21Z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3081-10.0.3</vt:lpwstr>
  </property>
</Properties>
</file>