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8" r:id="rId2"/>
    <p:sldId id="324" r:id="rId3"/>
    <p:sldId id="328" r:id="rId4"/>
    <p:sldId id="325" r:id="rId5"/>
    <p:sldId id="260" r:id="rId6"/>
    <p:sldId id="327" r:id="rId7"/>
    <p:sldId id="320" r:id="rId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19" autoAdjust="0"/>
    <p:restoredTop sz="57169" autoAdjust="0"/>
  </p:normalViewPr>
  <p:slideViewPr>
    <p:cSldViewPr snapToGrid="0" showGuides="1">
      <p:cViewPr varScale="1">
        <p:scale>
          <a:sx n="89" d="100"/>
          <a:sy n="89" d="100"/>
        </p:scale>
        <p:origin x="176" y="1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025888E-1EB5-9C4A-BC17-5BB79F56F855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597C233-066A-1F4E-B954-DFB44DC7B4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00088" y="577850"/>
            <a:ext cx="5678487" cy="31940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4102" y="4041799"/>
            <a:ext cx="5743335" cy="4947598"/>
          </a:xfrm>
        </p:spPr>
        <p:txBody>
          <a:bodyPr/>
          <a:lstStyle/>
          <a:p>
            <a:endParaRPr lang="en-CA" sz="1800" dirty="0">
              <a:latin typeface="Calibri"/>
              <a:ea typeface="Malgun Gothic" pitchFamily="34" charset="-127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2815">
              <a:defRPr/>
            </a:pPr>
            <a:fld id="{DD5BE321-C238-4A45-9550-0A865C57FAB6}" type="slidenum">
              <a:rPr lang="fr-CA">
                <a:solidFill>
                  <a:prstClr val="black"/>
                </a:solidFill>
                <a:latin typeface="Calibri"/>
              </a:rPr>
              <a:t>1</a:t>
            </a:fld>
            <a:endParaRPr lang="fr-CA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2815">
              <a:defRPr/>
            </a:pPr>
            <a:fld id="{DD5BE321-C238-4A45-9550-0A865C57FAB6}" type="slidenum">
              <a:rPr lang="fr-CA">
                <a:solidFill>
                  <a:prstClr val="black"/>
                </a:solidFill>
                <a:latin typeface="Calibri"/>
              </a:rPr>
              <a:t>2</a:t>
            </a:fld>
            <a:endParaRPr lang="fr-CA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2815">
              <a:defRPr/>
            </a:pPr>
            <a:fld id="{DD5BE321-C238-4A45-9550-0A865C57FAB6}" type="slidenum">
              <a:rPr lang="fr-CA">
                <a:solidFill>
                  <a:prstClr val="black"/>
                </a:solidFill>
                <a:latin typeface="Calibri"/>
              </a:rPr>
              <a:t>3</a:t>
            </a:fld>
            <a:endParaRPr lang="fr-CA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2815">
              <a:defRPr/>
            </a:pPr>
            <a:fld id="{DD5BE321-C238-4A45-9550-0A865C57FAB6}" type="slidenum">
              <a:rPr lang="fr-CA">
                <a:solidFill>
                  <a:prstClr val="black"/>
                </a:solidFill>
                <a:latin typeface="Calibri"/>
              </a:rPr>
              <a:t>4</a:t>
            </a:fld>
            <a:endParaRPr lang="fr-CA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800" b="1" kern="100" dirty="0">
                <a:latin typeface="Calibri"/>
                <a:ea typeface="Malgun Gothic" pitchFamily="34" charset="-127"/>
                <a:cs typeface="Times New Roman" pitchFamily="18" charset="0"/>
              </a:rPr>
              <a:t> </a:t>
            </a:r>
            <a:endParaRPr lang="en-CA" sz="1800" kern="100" dirty="0">
              <a:latin typeface="Calibri"/>
              <a:ea typeface="Malgun Gothic" pitchFamily="34" charset="-127"/>
              <a:cs typeface="Times New Roman" pitchFamily="18" charset="0"/>
            </a:endParaRPr>
          </a:p>
          <a:p>
            <a:r>
              <a:rPr lang="en-CA" sz="1800" b="1" kern="100" dirty="0">
                <a:latin typeface="Calibri"/>
                <a:ea typeface="Malgun Gothic" pitchFamily="34" charset="-127"/>
                <a:cs typeface="Times New Roman" pitchFamily="18" charset="0"/>
              </a:rPr>
              <a:t> </a:t>
            </a:r>
            <a:endParaRPr lang="en-CA" sz="1800" b="1" kern="100" dirty="0">
              <a:solidFill>
                <a:srgbClr val="2E74B5"/>
              </a:solidFill>
              <a:latin typeface="Calibri"/>
              <a:ea typeface="Malgun Gothic" pitchFamily="34" charset="-127"/>
              <a:cs typeface="Times New Roman" pitchFamily="18" charset="0"/>
            </a:endParaRPr>
          </a:p>
          <a:p>
            <a:pPr marL="466725"/>
            <a:endParaRPr lang="en-CA" sz="1800" b="1" kern="100" dirty="0">
              <a:solidFill>
                <a:srgbClr val="2E74B5"/>
              </a:solidFill>
              <a:latin typeface="Calibri"/>
              <a:ea typeface="Malgun Gothic" pitchFamily="34" charset="-127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2815">
              <a:defRPr/>
            </a:pPr>
            <a:fld id="{DD5BE321-C238-4A45-9550-0A865C57FAB6}" type="slidenum">
              <a:rPr lang="fr-CA">
                <a:solidFill>
                  <a:prstClr val="black"/>
                </a:solidFill>
                <a:latin typeface="Calibri"/>
              </a:rPr>
              <a:t>5</a:t>
            </a:fld>
            <a:endParaRPr lang="fr-CA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2815">
              <a:defRPr/>
            </a:pPr>
            <a:fld id="{DD5BE321-C238-4A45-9550-0A865C57FAB6}" type="slidenum">
              <a:rPr lang="fr-CA">
                <a:solidFill>
                  <a:prstClr val="black"/>
                </a:solidFill>
                <a:latin typeface="Calibri"/>
              </a:rPr>
              <a:t>6</a:t>
            </a:fld>
            <a:endParaRPr lang="fr-CA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2815">
              <a:defRPr/>
            </a:pPr>
            <a:fld id="{DD5BE321-C238-4A45-9550-0A865C57FAB6}" type="slidenum">
              <a:rPr lang="fr-CA">
                <a:solidFill>
                  <a:prstClr val="black"/>
                </a:solidFill>
                <a:latin typeface="Calibri"/>
              </a:rPr>
              <a:t>7</a:t>
            </a:fld>
            <a:endParaRPr lang="fr-CA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6C92-ACD1-4A12-9CCA-8DE28B6D0C4A}" type="datetimeFigureOut">
              <a:rPr lang="fr-CA" smtClean="0"/>
              <a:t>2023-11-16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8A8D-4874-4E21-9624-CFE7B05F0AD0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6C92-ACD1-4A12-9CCA-8DE28B6D0C4A}" type="datetimeFigureOut">
              <a:rPr lang="fr-CA" smtClean="0"/>
              <a:t>2023-11-16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8A8D-4874-4E21-9624-CFE7B05F0AD0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D6C92-ACD1-4A12-9CCA-8DE28B6D0C4A}" type="datetimeFigureOut">
              <a:rPr lang="fr-CA" smtClean="0"/>
              <a:t>2023-11-16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58A8D-4874-4E21-9624-CFE7B05F0AD0}" type="slidenum">
              <a:rPr lang="fr-CA" smtClean="0"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/>
          <p:nvPr/>
        </p:nvSpPr>
        <p:spPr>
          <a:xfrm>
            <a:off x="1670785" y="910607"/>
            <a:ext cx="9144000" cy="17868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fr-CA" sz="6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YÄNONHCHIA’</a:t>
            </a:r>
            <a:br>
              <a:rPr kumimoji="0" lang="fr-CA" sz="6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Malgun Gothic" pitchFamily="34" charset="-127"/>
                <a:cs typeface="Times New Roman" pitchFamily="18" charset="0"/>
              </a:rPr>
              <a:t>RÉSEAU DE FINANCE HABITATION AUTOCHTONE</a:t>
            </a:r>
            <a:endParaRPr kumimoji="0" lang="fr-CA" sz="6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7" name="Subtitle 2"/>
          <p:cNvSpPr txBox="1"/>
          <p:nvPr/>
        </p:nvSpPr>
        <p:spPr>
          <a:xfrm>
            <a:off x="1670785" y="3100150"/>
            <a:ext cx="9144000" cy="2588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defRPr/>
            </a:pPr>
            <a:endParaRPr kumimoji="0" lang="fr-CA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7698" y="2916873"/>
            <a:ext cx="80101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AU" altLang="en-US" dirty="0">
                <a:solidFill>
                  <a:prstClr val="black"/>
                </a:solidFill>
                <a:latin typeface="Calibri"/>
              </a:rPr>
              <a:t>rencontre </a:t>
            </a:r>
            <a:r>
              <a:rPr lang="en-AU" altLang="en-US" dirty="0" err="1">
                <a:solidFill>
                  <a:prstClr val="black"/>
                </a:solidFill>
                <a:latin typeface="Calibri"/>
              </a:rPr>
              <a:t>régionale</a:t>
            </a:r>
            <a:r>
              <a:rPr lang="en-AU" altLang="en-US" dirty="0">
                <a:solidFill>
                  <a:prstClr val="black"/>
                </a:solidFill>
                <a:latin typeface="Calibri"/>
              </a:rPr>
              <a:t> sur le </a:t>
            </a:r>
            <a:r>
              <a:rPr lang="en-AU" altLang="en-US" dirty="0" err="1">
                <a:solidFill>
                  <a:prstClr val="black"/>
                </a:solidFill>
                <a:latin typeface="Calibri"/>
              </a:rPr>
              <a:t>logement</a:t>
            </a:r>
            <a:r>
              <a:rPr lang="en-AU" altLang="en-US" dirty="0">
                <a:solidFill>
                  <a:prstClr val="black"/>
                </a:solidFill>
                <a:latin typeface="Calibri"/>
              </a:rPr>
              <a:t>, 21 </a:t>
            </a:r>
            <a:r>
              <a:rPr lang="en-AU" altLang="en-US" dirty="0" err="1">
                <a:solidFill>
                  <a:prstClr val="black"/>
                </a:solidFill>
                <a:latin typeface="Calibri"/>
              </a:rPr>
              <a:t>novembre</a:t>
            </a:r>
            <a:r>
              <a:rPr lang="en-AU" altLang="en-US" dirty="0">
                <a:solidFill>
                  <a:prstClr val="black"/>
                </a:solidFill>
                <a:latin typeface="Calibri"/>
              </a:rPr>
              <a:t> 2023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77210" y="-220449"/>
            <a:ext cx="9179976" cy="1325563"/>
          </a:xfrm>
        </p:spPr>
        <p:txBody>
          <a:bodyPr>
            <a:normAutofit/>
          </a:bodyPr>
          <a:lstStyle/>
          <a:p>
            <a:r>
              <a:rPr lang="fr-CA" sz="1400">
                <a:latin typeface="DINOT-Medium" pitchFamily="34" charset="0"/>
              </a:rPr>
              <a:t>	</a:t>
            </a:r>
            <a:endParaRPr lang="fr-CA" sz="1400" cap="all"/>
          </a:p>
        </p:txBody>
      </p:sp>
      <p:sp>
        <p:nvSpPr>
          <p:cNvPr id="8" name="Title 1"/>
          <p:cNvSpPr txBox="1"/>
          <p:nvPr/>
        </p:nvSpPr>
        <p:spPr>
          <a:xfrm>
            <a:off x="838200" y="11051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fr-CA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838199" y="860612"/>
            <a:ext cx="10654553" cy="47096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endParaRPr lang="en-CA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CA" dirty="0">
                <a:solidFill>
                  <a:sysClr val="windowText" lastClr="000000"/>
                </a:solidFill>
                <a:latin typeface="Calibri"/>
              </a:rPr>
              <a:t>   YÄNONHCHIA' 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endParaRPr lang="en-CA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endParaRPr lang="en-CA" dirty="0">
              <a:solidFill>
                <a:sysClr val="windowText" lastClr="000000"/>
              </a:solidFill>
              <a:latin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defRPr/>
            </a:pPr>
            <a:r>
              <a:rPr lang="en-CA" dirty="0">
                <a:solidFill>
                  <a:sysClr val="windowText" lastClr="000000"/>
                </a:solidFill>
                <a:latin typeface="Calibri"/>
              </a:rPr>
              <a:t>Premières nations, </a:t>
            </a:r>
            <a:r>
              <a:rPr lang="en-CA" dirty="0" err="1">
                <a:solidFill>
                  <a:sysClr val="windowText" lastClr="000000"/>
                </a:solidFill>
                <a:latin typeface="Calibri"/>
              </a:rPr>
              <a:t>en</a:t>
            </a:r>
            <a:r>
              <a:rPr lang="en-CA" dirty="0">
                <a:solidFill>
                  <a:sysClr val="windowText" lastClr="000000"/>
                </a:solidFill>
                <a:latin typeface="Calibri"/>
              </a:rPr>
              <a:t> crise du </a:t>
            </a:r>
            <a:r>
              <a:rPr lang="en-CA" dirty="0" err="1">
                <a:solidFill>
                  <a:sysClr val="windowText" lastClr="000000"/>
                </a:solidFill>
                <a:latin typeface="Calibri"/>
              </a:rPr>
              <a:t>logement</a:t>
            </a:r>
            <a:r>
              <a:rPr lang="en-CA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CA" dirty="0" err="1">
                <a:solidFill>
                  <a:sysClr val="windowText" lastClr="000000"/>
                </a:solidFill>
                <a:latin typeface="Calibri"/>
              </a:rPr>
              <a:t>depuis</a:t>
            </a:r>
            <a:r>
              <a:rPr lang="en-CA" dirty="0">
                <a:solidFill>
                  <a:sysClr val="windowText" lastClr="000000"/>
                </a:solidFill>
                <a:latin typeface="Calibri"/>
              </a:rPr>
              <a:t> des </a:t>
            </a:r>
            <a:r>
              <a:rPr lang="en-CA" dirty="0" err="1">
                <a:solidFill>
                  <a:sysClr val="windowText" lastClr="000000"/>
                </a:solidFill>
                <a:latin typeface="Calibri"/>
              </a:rPr>
              <a:t>générations</a:t>
            </a:r>
            <a:endParaRPr lang="en-CA" dirty="0">
              <a:solidFill>
                <a:sysClr val="windowText" lastClr="000000"/>
              </a:solidFill>
              <a:latin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defRPr/>
            </a:pPr>
            <a:r>
              <a:rPr lang="en-CA" dirty="0" err="1">
                <a:solidFill>
                  <a:sysClr val="windowText" lastClr="000000"/>
                </a:solidFill>
                <a:latin typeface="Calibri"/>
              </a:rPr>
              <a:t>Besoins</a:t>
            </a:r>
            <a:r>
              <a:rPr lang="en-CA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CA" dirty="0" err="1">
                <a:solidFill>
                  <a:sysClr val="windowText" lastClr="000000"/>
                </a:solidFill>
                <a:latin typeface="Calibri"/>
              </a:rPr>
              <a:t>actuels</a:t>
            </a:r>
            <a:r>
              <a:rPr lang="en-CA" dirty="0">
                <a:solidFill>
                  <a:sysClr val="windowText" lastClr="000000"/>
                </a:solidFill>
                <a:latin typeface="Calibri"/>
              </a:rPr>
              <a:t>: au-</a:t>
            </a:r>
            <a:r>
              <a:rPr lang="en-CA" dirty="0" err="1">
                <a:solidFill>
                  <a:sysClr val="windowText" lastClr="000000"/>
                </a:solidFill>
                <a:latin typeface="Calibri"/>
              </a:rPr>
              <a:t>delà</a:t>
            </a:r>
            <a:r>
              <a:rPr lang="en-CA" dirty="0">
                <a:solidFill>
                  <a:sysClr val="windowText" lastClr="000000"/>
                </a:solidFill>
                <a:latin typeface="Calibri"/>
              </a:rPr>
              <a:t> de 135 milliards$ </a:t>
            </a:r>
            <a:r>
              <a:rPr lang="en-CA" dirty="0" err="1">
                <a:solidFill>
                  <a:sysClr val="windowText" lastClr="000000"/>
                </a:solidFill>
                <a:latin typeface="Calibri"/>
              </a:rPr>
              <a:t>selon</a:t>
            </a:r>
            <a:r>
              <a:rPr lang="en-CA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CA" dirty="0" err="1">
                <a:solidFill>
                  <a:sysClr val="windowText" lastClr="000000"/>
                </a:solidFill>
                <a:latin typeface="Calibri"/>
              </a:rPr>
              <a:t>l'APN</a:t>
            </a:r>
            <a:endParaRPr lang="en-CA" dirty="0">
              <a:solidFill>
                <a:sysClr val="windowText" lastClr="000000"/>
              </a:solidFill>
              <a:latin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defRPr/>
            </a:pPr>
            <a:r>
              <a:rPr lang="en-CA" dirty="0" err="1">
                <a:solidFill>
                  <a:sysClr val="windowText" lastClr="000000"/>
                </a:solidFill>
                <a:latin typeface="Calibri"/>
              </a:rPr>
              <a:t>Dépendance</a:t>
            </a:r>
            <a:r>
              <a:rPr lang="en-CA" dirty="0">
                <a:solidFill>
                  <a:sysClr val="windowText" lastClr="000000"/>
                </a:solidFill>
                <a:latin typeface="Calibri"/>
              </a:rPr>
              <a:t> des Premières nations sur le </a:t>
            </a:r>
            <a:r>
              <a:rPr lang="en-CA" dirty="0" err="1">
                <a:solidFill>
                  <a:sysClr val="windowText" lastClr="000000"/>
                </a:solidFill>
                <a:latin typeface="Calibri"/>
              </a:rPr>
              <a:t>financement</a:t>
            </a:r>
            <a:r>
              <a:rPr lang="en-CA" dirty="0">
                <a:solidFill>
                  <a:sysClr val="windowText" lastClr="000000"/>
                </a:solidFill>
                <a:latin typeface="Calibri"/>
              </a:rPr>
              <a:t> et sur les </a:t>
            </a:r>
            <a:r>
              <a:rPr lang="en-CA" dirty="0" err="1">
                <a:solidFill>
                  <a:sysClr val="windowText" lastClr="000000"/>
                </a:solidFill>
                <a:latin typeface="Calibri"/>
              </a:rPr>
              <a:t>crédits</a:t>
            </a:r>
            <a:r>
              <a:rPr lang="en-CA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CA" dirty="0" err="1">
                <a:solidFill>
                  <a:sysClr val="windowText" lastClr="000000"/>
                </a:solidFill>
                <a:latin typeface="Calibri"/>
              </a:rPr>
              <a:t>fédéraux</a:t>
            </a:r>
            <a:r>
              <a:rPr lang="en-CA" dirty="0">
                <a:solidFill>
                  <a:sysClr val="windowText" lastClr="000000"/>
                </a:solidFill>
                <a:latin typeface="Calibri"/>
              </a:rPr>
              <a:t> pour </a:t>
            </a:r>
            <a:r>
              <a:rPr lang="en-CA" dirty="0" err="1">
                <a:solidFill>
                  <a:sysClr val="windowText" lastClr="000000"/>
                </a:solidFill>
                <a:latin typeface="Calibri"/>
              </a:rPr>
              <a:t>rencontrer</a:t>
            </a:r>
            <a:r>
              <a:rPr lang="en-CA" dirty="0">
                <a:solidFill>
                  <a:sysClr val="windowText" lastClr="000000"/>
                </a:solidFill>
                <a:latin typeface="Calibri"/>
              </a:rPr>
              <a:t> les </a:t>
            </a:r>
            <a:r>
              <a:rPr lang="en-CA" dirty="0" err="1">
                <a:solidFill>
                  <a:sysClr val="windowText" lastClr="000000"/>
                </a:solidFill>
                <a:latin typeface="Calibri"/>
              </a:rPr>
              <a:t>besoins</a:t>
            </a:r>
            <a:r>
              <a:rPr lang="en-CA" dirty="0">
                <a:solidFill>
                  <a:sysClr val="windowText" lastClr="000000"/>
                </a:solidFill>
                <a:latin typeface="Calibri"/>
              </a:rPr>
              <a:t> croissants de </a:t>
            </a:r>
            <a:r>
              <a:rPr lang="en-CA" dirty="0" err="1">
                <a:solidFill>
                  <a:sysClr val="windowText" lastClr="000000"/>
                </a:solidFill>
                <a:latin typeface="Calibri"/>
              </a:rPr>
              <a:t>logement</a:t>
            </a:r>
            <a:endParaRPr lang="en-CA" dirty="0">
              <a:solidFill>
                <a:sysClr val="windowText" lastClr="000000"/>
              </a:solidFill>
              <a:latin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defRPr/>
            </a:pPr>
            <a:r>
              <a:rPr lang="en-CA" dirty="0" err="1">
                <a:solidFill>
                  <a:sysClr val="windowText" lastClr="000000"/>
                </a:solidFill>
                <a:latin typeface="Calibri"/>
              </a:rPr>
              <a:t>Besoin</a:t>
            </a:r>
            <a:r>
              <a:rPr lang="en-CA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CA" dirty="0" err="1">
                <a:solidFill>
                  <a:sysClr val="windowText" lastClr="000000"/>
                </a:solidFill>
                <a:latin typeface="Calibri"/>
              </a:rPr>
              <a:t>d'accès</a:t>
            </a:r>
            <a:r>
              <a:rPr lang="en-CA" dirty="0">
                <a:solidFill>
                  <a:sysClr val="windowText" lastClr="000000"/>
                </a:solidFill>
                <a:latin typeface="Calibri"/>
              </a:rPr>
              <a:t> aux </a:t>
            </a:r>
            <a:r>
              <a:rPr lang="en-CA" dirty="0" err="1">
                <a:solidFill>
                  <a:sysClr val="windowText" lastClr="000000"/>
                </a:solidFill>
                <a:latin typeface="Calibri"/>
              </a:rPr>
              <a:t>mêmes</a:t>
            </a:r>
            <a:r>
              <a:rPr lang="en-CA" dirty="0">
                <a:solidFill>
                  <a:sysClr val="windowText" lastClr="000000"/>
                </a:solidFill>
                <a:latin typeface="Calibri"/>
              </a:rPr>
              <a:t> leviers financiers que les </a:t>
            </a:r>
            <a:r>
              <a:rPr lang="en-CA" dirty="0" err="1">
                <a:solidFill>
                  <a:sysClr val="windowText" lastClr="000000"/>
                </a:solidFill>
                <a:latin typeface="Calibri"/>
              </a:rPr>
              <a:t>canadiens</a:t>
            </a:r>
            <a:r>
              <a:rPr lang="en-CA" dirty="0">
                <a:solidFill>
                  <a:sysClr val="windowText" lastClr="000000"/>
                </a:solidFill>
                <a:latin typeface="Calibri"/>
              </a:rPr>
              <a:t>: </a:t>
            </a:r>
            <a:r>
              <a:rPr lang="en-CA" dirty="0" err="1">
                <a:solidFill>
                  <a:sysClr val="windowText" lastClr="000000"/>
                </a:solidFill>
                <a:latin typeface="Calibri"/>
              </a:rPr>
              <a:t>assurante</a:t>
            </a:r>
            <a:r>
              <a:rPr lang="en-CA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CA" dirty="0" err="1">
                <a:solidFill>
                  <a:sysClr val="windowText" lastClr="000000"/>
                </a:solidFill>
                <a:latin typeface="Calibri"/>
              </a:rPr>
              <a:t>hypothécaire</a:t>
            </a:r>
            <a:r>
              <a:rPr lang="en-CA" dirty="0">
                <a:solidFill>
                  <a:sysClr val="windowText" lastClr="000000"/>
                </a:solidFill>
                <a:latin typeface="Calibri"/>
              </a:rPr>
              <a:t>, aide </a:t>
            </a:r>
            <a:r>
              <a:rPr lang="en-CA" dirty="0" err="1">
                <a:solidFill>
                  <a:sysClr val="windowText" lastClr="000000"/>
                </a:solidFill>
                <a:latin typeface="Calibri"/>
              </a:rPr>
              <a:t>à</a:t>
            </a:r>
            <a:r>
              <a:rPr lang="en-CA" dirty="0">
                <a:solidFill>
                  <a:sysClr val="windowText" lastClr="000000"/>
                </a:solidFill>
                <a:latin typeface="Calibri"/>
              </a:rPr>
              <a:t> la mise de fonds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endParaRPr lang="en-CA" dirty="0">
              <a:solidFill>
                <a:sysClr val="windowText" lastClr="000000"/>
              </a:solidFill>
              <a:latin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defRPr/>
            </a:pPr>
            <a:endParaRPr lang="en-CA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endParaRPr lang="en-CA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1271" y="145228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77210" y="-220449"/>
            <a:ext cx="9179976" cy="1325563"/>
          </a:xfrm>
        </p:spPr>
        <p:txBody>
          <a:bodyPr>
            <a:normAutofit/>
          </a:bodyPr>
          <a:lstStyle/>
          <a:p>
            <a:r>
              <a:rPr lang="fr-CA" sz="1400">
                <a:latin typeface="DINOT-Medium" pitchFamily="34" charset="0"/>
              </a:rPr>
              <a:t>	</a:t>
            </a:r>
            <a:endParaRPr lang="fr-CA" sz="1400" cap="all"/>
          </a:p>
        </p:txBody>
      </p:sp>
      <p:sp>
        <p:nvSpPr>
          <p:cNvPr id="8" name="Title 1"/>
          <p:cNvSpPr txBox="1"/>
          <p:nvPr/>
        </p:nvSpPr>
        <p:spPr>
          <a:xfrm>
            <a:off x="838200" y="11051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fr-CA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838199" y="860612"/>
            <a:ext cx="10654553" cy="47096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endParaRPr lang="en-CA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CA" dirty="0">
                <a:solidFill>
                  <a:sysClr val="windowText" lastClr="000000"/>
                </a:solidFill>
                <a:latin typeface="Calibri"/>
              </a:rPr>
              <a:t>   YÄNONHCHIA' 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endParaRPr lang="en-CA" dirty="0">
              <a:solidFill>
                <a:sysClr val="windowText" lastClr="000000"/>
              </a:solidFill>
              <a:latin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defRPr/>
            </a:pPr>
            <a:r>
              <a:rPr lang="en-CA" dirty="0">
                <a:solidFill>
                  <a:sysClr val="windowText" lastClr="000000"/>
                </a:solidFill>
                <a:latin typeface="Calibri"/>
              </a:rPr>
              <a:t>Une </a:t>
            </a:r>
            <a:r>
              <a:rPr lang="en-CA" dirty="0" err="1">
                <a:solidFill>
                  <a:sysClr val="windowText" lastClr="000000"/>
                </a:solidFill>
                <a:latin typeface="Calibri"/>
              </a:rPr>
              <a:t>approche</a:t>
            </a:r>
            <a:r>
              <a:rPr lang="en-CA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CA" dirty="0" err="1">
                <a:solidFill>
                  <a:sysClr val="windowText" lastClr="000000"/>
                </a:solidFill>
                <a:latin typeface="Calibri"/>
              </a:rPr>
              <a:t>autochtone</a:t>
            </a:r>
            <a:r>
              <a:rPr lang="en-CA" dirty="0">
                <a:solidFill>
                  <a:sysClr val="windowText" lastClr="000000"/>
                </a:solidFill>
                <a:latin typeface="Calibri"/>
              </a:rPr>
              <a:t> qui a fait </a:t>
            </a:r>
            <a:r>
              <a:rPr lang="en-CA" dirty="0" err="1">
                <a:solidFill>
                  <a:sysClr val="windowText" lastClr="000000"/>
                </a:solidFill>
                <a:latin typeface="Calibri"/>
              </a:rPr>
              <a:t>ses</a:t>
            </a:r>
            <a:r>
              <a:rPr lang="en-CA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CA" dirty="0" err="1">
                <a:solidFill>
                  <a:sysClr val="windowText" lastClr="000000"/>
                </a:solidFill>
                <a:latin typeface="Calibri"/>
              </a:rPr>
              <a:t>preuves</a:t>
            </a:r>
            <a:endParaRPr lang="en-CA" dirty="0">
              <a:solidFill>
                <a:sysClr val="windowText" lastClr="000000"/>
              </a:solidFill>
              <a:latin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defRPr/>
            </a:pPr>
            <a:endParaRPr lang="en-CA" dirty="0">
              <a:solidFill>
                <a:sysClr val="windowText" lastClr="000000"/>
              </a:solidFill>
              <a:latin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defRPr/>
            </a:pPr>
            <a:r>
              <a:rPr lang="en-CA" dirty="0" err="1">
                <a:solidFill>
                  <a:sysClr val="windowText" lastClr="000000"/>
                </a:solidFill>
                <a:latin typeface="Calibri"/>
              </a:rPr>
              <a:t>financement</a:t>
            </a:r>
            <a:r>
              <a:rPr lang="en-CA" dirty="0">
                <a:solidFill>
                  <a:sysClr val="windowText" lastClr="000000"/>
                </a:solidFill>
                <a:latin typeface="Calibri"/>
              </a:rPr>
              <a:t> des </a:t>
            </a:r>
            <a:r>
              <a:rPr lang="en-CA" dirty="0" err="1">
                <a:solidFill>
                  <a:sysClr val="windowText" lastClr="000000"/>
                </a:solidFill>
                <a:latin typeface="Calibri"/>
              </a:rPr>
              <a:t>adopteur</a:t>
            </a:r>
            <a:r>
              <a:rPr lang="en-CA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CA" dirty="0" err="1">
                <a:solidFill>
                  <a:sysClr val="windowText" lastClr="000000"/>
                </a:solidFill>
                <a:latin typeface="Calibri"/>
              </a:rPr>
              <a:t>précoces</a:t>
            </a:r>
            <a:r>
              <a:rPr lang="en-CA" dirty="0">
                <a:solidFill>
                  <a:sysClr val="windowText" lastClr="000000"/>
                </a:solidFill>
                <a:latin typeface="Calibri"/>
              </a:rPr>
              <a:t> et transformation des manières de faire </a:t>
            </a:r>
            <a:r>
              <a:rPr lang="en-CA" dirty="0" err="1">
                <a:solidFill>
                  <a:sysClr val="windowText" lastClr="000000"/>
                </a:solidFill>
                <a:latin typeface="Calibri"/>
              </a:rPr>
              <a:t>en</a:t>
            </a:r>
            <a:r>
              <a:rPr lang="en-CA" dirty="0">
                <a:solidFill>
                  <a:sysClr val="windowText" lastClr="000000"/>
                </a:solidFill>
                <a:latin typeface="Calibri"/>
              </a:rPr>
              <a:t> habitation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defRPr/>
            </a:pPr>
            <a:endParaRPr lang="en-CA" dirty="0">
              <a:solidFill>
                <a:sysClr val="windowText" lastClr="000000"/>
              </a:solidFill>
              <a:latin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defRPr/>
            </a:pPr>
            <a:r>
              <a:rPr lang="en-AU" dirty="0">
                <a:solidFill>
                  <a:sysClr val="windowText" lastClr="000000"/>
                </a:solidFill>
                <a:latin typeface="Calibri"/>
              </a:rPr>
              <a:t>avec des </a:t>
            </a:r>
            <a:r>
              <a:rPr lang="en-AU" dirty="0" err="1">
                <a:solidFill>
                  <a:sysClr val="windowText" lastClr="000000"/>
                </a:solidFill>
                <a:latin typeface="Calibri"/>
              </a:rPr>
              <a:t>outils</a:t>
            </a:r>
            <a:r>
              <a:rPr lang="en-AU" dirty="0">
                <a:solidFill>
                  <a:sysClr val="windowText" lastClr="000000"/>
                </a:solidFill>
                <a:latin typeface="Calibri"/>
              </a:rPr>
              <a:t> pour </a:t>
            </a:r>
            <a:r>
              <a:rPr lang="en-AU" dirty="0" err="1">
                <a:solidFill>
                  <a:sysClr val="windowText" lastClr="000000"/>
                </a:solidFill>
                <a:latin typeface="Calibri"/>
              </a:rPr>
              <a:t>accélérer</a:t>
            </a:r>
            <a:r>
              <a:rPr lang="en-AU" dirty="0">
                <a:solidFill>
                  <a:sysClr val="windowText" lastClr="000000"/>
                </a:solidFill>
                <a:latin typeface="Calibri"/>
              </a:rPr>
              <a:t> les </a:t>
            </a:r>
            <a:r>
              <a:rPr lang="en-AU" dirty="0" err="1">
                <a:solidFill>
                  <a:sysClr val="windowText" lastClr="000000"/>
                </a:solidFill>
                <a:latin typeface="Calibri"/>
              </a:rPr>
              <a:t>résultats</a:t>
            </a:r>
            <a:r>
              <a:rPr lang="en-AU" dirty="0">
                <a:solidFill>
                  <a:sysClr val="windowText" lastClr="000000"/>
                </a:solidFill>
                <a:latin typeface="Calibri"/>
              </a:rPr>
              <a:t> et les </a:t>
            </a:r>
            <a:r>
              <a:rPr lang="en-AU" dirty="0" err="1">
                <a:solidFill>
                  <a:sysClr val="windowText" lastClr="000000"/>
                </a:solidFill>
                <a:latin typeface="Calibri"/>
              </a:rPr>
              <a:t>rendre</a:t>
            </a:r>
            <a:r>
              <a:rPr lang="en-AU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AU" dirty="0" err="1">
                <a:solidFill>
                  <a:sysClr val="windowText" lastClr="000000"/>
                </a:solidFill>
                <a:latin typeface="Calibri"/>
              </a:rPr>
              <a:t>disponibles</a:t>
            </a:r>
            <a:r>
              <a:rPr lang="en-AU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AU" dirty="0" err="1">
                <a:solidFill>
                  <a:sysClr val="windowText" lastClr="000000"/>
                </a:solidFill>
                <a:latin typeface="Calibri"/>
              </a:rPr>
              <a:t>partout</a:t>
            </a:r>
            <a:r>
              <a:rPr lang="en-AU" dirty="0">
                <a:solidFill>
                  <a:sysClr val="windowText" lastClr="000000"/>
                </a:solidFill>
                <a:latin typeface="Calibri"/>
              </a:rPr>
              <a:t> au Canada</a:t>
            </a:r>
            <a:endParaRPr lang="en-CA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endParaRPr lang="en-CA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1271" y="145228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77210" y="-220449"/>
            <a:ext cx="9179976" cy="1325563"/>
          </a:xfrm>
        </p:spPr>
        <p:txBody>
          <a:bodyPr>
            <a:normAutofit/>
          </a:bodyPr>
          <a:lstStyle/>
          <a:p>
            <a:r>
              <a:rPr lang="fr-CA" sz="1400">
                <a:latin typeface="DINOT-Medium" pitchFamily="34" charset="0"/>
              </a:rPr>
              <a:t>	</a:t>
            </a:r>
            <a:endParaRPr lang="fr-CA" sz="1400" cap="all"/>
          </a:p>
        </p:txBody>
      </p:sp>
      <p:sp>
        <p:nvSpPr>
          <p:cNvPr id="2" name="Title 1"/>
          <p:cNvSpPr txBox="1"/>
          <p:nvPr/>
        </p:nvSpPr>
        <p:spPr>
          <a:xfrm>
            <a:off x="838200" y="764172"/>
            <a:ext cx="10515600" cy="964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fr-CA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/>
          <p:nvPr/>
        </p:nvSpPr>
        <p:spPr>
          <a:xfrm>
            <a:off x="838200" y="2305553"/>
            <a:ext cx="10515600" cy="2478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defRPr/>
            </a:pP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246627"/>
            <a:ext cx="10515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err="1">
                <a:solidFill>
                  <a:sysClr val="windowText" lastClr="000000"/>
                </a:solidFill>
                <a:latin typeface="Calibri"/>
              </a:rPr>
              <a:t>Financement</a:t>
            </a:r>
            <a:r>
              <a:rPr lang="en-CA" sz="3200" dirty="0">
                <a:solidFill>
                  <a:sysClr val="windowText" lastClr="000000"/>
                </a:solidFill>
                <a:latin typeface="Calibri"/>
              </a:rPr>
              <a:t> habitation pour </a:t>
            </a:r>
            <a:r>
              <a:rPr lang="en-CA" sz="3200" dirty="0" err="1">
                <a:solidFill>
                  <a:sysClr val="windowText" lastClr="000000"/>
                </a:solidFill>
                <a:latin typeface="Calibri"/>
              </a:rPr>
              <a:t>adopteurs</a:t>
            </a:r>
            <a:r>
              <a:rPr lang="en-CA" sz="32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CA" sz="3200" dirty="0" err="1">
                <a:solidFill>
                  <a:sysClr val="windowText" lastClr="000000"/>
                </a:solidFill>
                <a:latin typeface="Calibri"/>
              </a:rPr>
              <a:t>précoces</a:t>
            </a:r>
            <a:endParaRPr kumimoji="0" lang="en-CA" sz="32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7210" y="2590855"/>
            <a:ext cx="91799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Financement</a:t>
            </a:r>
            <a:r>
              <a:rPr lang="en-US" sz="2400" dirty="0"/>
              <a:t> de propriétaires-occupants et de </a:t>
            </a:r>
            <a:r>
              <a:rPr lang="en-US" sz="2400" dirty="0" err="1"/>
              <a:t>logements</a:t>
            </a:r>
            <a:r>
              <a:rPr lang="en-US" sz="2400" dirty="0"/>
              <a:t> </a:t>
            </a:r>
            <a:r>
              <a:rPr lang="en-US" sz="2400" dirty="0" err="1"/>
              <a:t>communautaires</a:t>
            </a:r>
            <a:r>
              <a:rPr lang="en-US" sz="2400" dirty="0"/>
              <a:t> </a:t>
            </a:r>
            <a:r>
              <a:rPr lang="en-US" sz="2400" dirty="0" err="1"/>
              <a:t>densifiés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Critères</a:t>
            </a:r>
            <a:r>
              <a:rPr lang="en-US" sz="2400" dirty="0"/>
              <a:t> de prêt de la SCHL </a:t>
            </a:r>
            <a:r>
              <a:rPr lang="en-US" sz="2400" dirty="0" err="1"/>
              <a:t>ajustés</a:t>
            </a:r>
            <a:r>
              <a:rPr lang="en-US" sz="2400" dirty="0"/>
              <a:t> au </a:t>
            </a:r>
            <a:r>
              <a:rPr lang="en-US" sz="2400" dirty="0" err="1"/>
              <a:t>contexte</a:t>
            </a:r>
            <a:r>
              <a:rPr lang="en-US" sz="2400" dirty="0"/>
              <a:t> </a:t>
            </a:r>
            <a:r>
              <a:rPr lang="en-US" sz="2400" dirty="0" err="1"/>
              <a:t>autochtone</a:t>
            </a:r>
            <a:r>
              <a:rPr lang="en-US" sz="2400" dirty="0"/>
              <a:t>; </a:t>
            </a:r>
            <a:r>
              <a:rPr lang="en-US" sz="2400" dirty="0" err="1"/>
              <a:t>prise</a:t>
            </a:r>
            <a:r>
              <a:rPr lang="en-US" sz="2400" dirty="0"/>
              <a:t> de </a:t>
            </a:r>
            <a:r>
              <a:rPr lang="en-US" sz="2400" dirty="0" err="1"/>
              <a:t>garantie</a:t>
            </a:r>
            <a:r>
              <a:rPr lang="en-US" sz="2400" dirty="0"/>
              <a:t> sur la base </a:t>
            </a:r>
            <a:r>
              <a:rPr lang="en-US" sz="2400" dirty="0" err="1"/>
              <a:t>d'ententes</a:t>
            </a:r>
            <a:r>
              <a:rPr lang="en-US" sz="2400" dirty="0"/>
              <a:t> </a:t>
            </a:r>
            <a:r>
              <a:rPr lang="en-US" sz="2400" dirty="0" err="1"/>
              <a:t>tripartites</a:t>
            </a:r>
            <a:r>
              <a:rPr lang="en-US" sz="2400" dirty="0"/>
              <a:t> </a:t>
            </a:r>
            <a:r>
              <a:rPr lang="en-US" sz="2400" dirty="0" err="1"/>
              <a:t>utilisées</a:t>
            </a:r>
            <a:r>
              <a:rPr lang="en-US" sz="2400" dirty="0"/>
              <a:t> par des </a:t>
            </a:r>
            <a:r>
              <a:rPr lang="en-US" sz="2400" dirty="0" err="1"/>
              <a:t>prêteurs</a:t>
            </a:r>
            <a:r>
              <a:rPr lang="en-US" sz="2400" dirty="0"/>
              <a:t> </a:t>
            </a:r>
            <a:r>
              <a:rPr lang="en-US" sz="2400" dirty="0" err="1"/>
              <a:t>autochtones</a:t>
            </a:r>
            <a:r>
              <a:rPr lang="en-US" sz="2400" dirty="0"/>
              <a:t> </a:t>
            </a:r>
            <a:r>
              <a:rPr lang="en-US" sz="2400" dirty="0" err="1"/>
              <a:t>depuis</a:t>
            </a:r>
            <a:r>
              <a:rPr lang="en-US" sz="2400" dirty="0"/>
              <a:t> </a:t>
            </a:r>
            <a:r>
              <a:rPr lang="en-US" sz="2400" dirty="0" err="1"/>
              <a:t>une</a:t>
            </a:r>
            <a:r>
              <a:rPr lang="en-US" sz="2400" dirty="0"/>
              <a:t> </a:t>
            </a:r>
            <a:r>
              <a:rPr lang="en-US" sz="2400" dirty="0" err="1"/>
              <a:t>génération</a:t>
            </a:r>
            <a:r>
              <a:rPr lang="en-US" sz="2400" dirty="0"/>
              <a:t> – sans </a:t>
            </a:r>
            <a:r>
              <a:rPr lang="en-US" sz="2400" dirty="0" err="1"/>
              <a:t>garantie</a:t>
            </a:r>
            <a:r>
              <a:rPr lang="en-US" sz="2400" dirty="0"/>
              <a:t> des Premières nations</a:t>
            </a:r>
          </a:p>
          <a:p>
            <a:endParaRPr lang="en-US" sz="2400" dirty="0"/>
          </a:p>
          <a:p>
            <a:r>
              <a:rPr lang="en-US" sz="2400" dirty="0" err="1"/>
              <a:t>Prêts</a:t>
            </a:r>
            <a:r>
              <a:rPr lang="en-US" sz="2400" dirty="0"/>
              <a:t> </a:t>
            </a:r>
            <a:r>
              <a:rPr lang="en-US" sz="2400" dirty="0" err="1"/>
              <a:t>offerts</a:t>
            </a:r>
            <a:r>
              <a:rPr lang="en-US" sz="2400" dirty="0"/>
              <a:t> par des institutions </a:t>
            </a:r>
            <a:r>
              <a:rPr lang="en-US" sz="2400" dirty="0" err="1"/>
              <a:t>financières</a:t>
            </a:r>
            <a:r>
              <a:rPr lang="en-US" sz="2400" dirty="0"/>
              <a:t> </a:t>
            </a:r>
            <a:r>
              <a:rPr lang="en-US" sz="2400" dirty="0" err="1"/>
              <a:t>autochtones</a:t>
            </a:r>
            <a:r>
              <a:rPr lang="en-US" sz="2400" dirty="0"/>
              <a:t> </a:t>
            </a:r>
            <a:r>
              <a:rPr lang="en-US" sz="2400" dirty="0" err="1"/>
              <a:t>établies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Text Box 5"/>
          <p:cNvSpPr txBox="1"/>
          <p:nvPr/>
        </p:nvSpPr>
        <p:spPr>
          <a:xfrm>
            <a:off x="1524000" y="2286000"/>
            <a:ext cx="9144000" cy="11887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00000"/>
              </a:lnSpc>
              <a:buChar char="•"/>
            </a:pPr>
            <a:endParaRPr lang="en-AU" alt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77210" y="-220449"/>
            <a:ext cx="9179976" cy="1325563"/>
          </a:xfrm>
        </p:spPr>
        <p:txBody>
          <a:bodyPr>
            <a:normAutofit/>
          </a:bodyPr>
          <a:lstStyle/>
          <a:p>
            <a:r>
              <a:rPr lang="fr-CA" sz="1400">
                <a:latin typeface="DINOT-Medium" pitchFamily="34" charset="0"/>
              </a:rPr>
              <a:t>	</a:t>
            </a:r>
            <a:endParaRPr lang="fr-CA" sz="1400" cap="all"/>
          </a:p>
        </p:txBody>
      </p:sp>
      <p:sp>
        <p:nvSpPr>
          <p:cNvPr id="2" name="Title 1"/>
          <p:cNvSpPr txBox="1"/>
          <p:nvPr/>
        </p:nvSpPr>
        <p:spPr>
          <a:xfrm>
            <a:off x="838200" y="764172"/>
            <a:ext cx="10515600" cy="964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en-CA" sz="320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rPr>
              <a:t>Support </a:t>
            </a:r>
            <a:r>
              <a:rPr lang="en-CA" sz="3200" dirty="0" err="1">
                <a:solidFill>
                  <a:sysClr val="windowText" lastClr="000000"/>
                </a:solidFill>
                <a:latin typeface="Calibri"/>
                <a:ea typeface="+mn-ea"/>
                <a:cs typeface="+mn-cs"/>
              </a:rPr>
              <a:t>à</a:t>
            </a:r>
            <a:r>
              <a:rPr lang="en-CA" sz="320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rPr>
              <a:t> la transformation des manières de faire </a:t>
            </a:r>
            <a:r>
              <a:rPr lang="en-CA" sz="3200" dirty="0" err="1">
                <a:solidFill>
                  <a:sysClr val="windowText" lastClr="000000"/>
                </a:solidFill>
                <a:latin typeface="Calibri"/>
                <a:ea typeface="+mn-ea"/>
                <a:cs typeface="+mn-cs"/>
              </a:rPr>
              <a:t>en</a:t>
            </a:r>
            <a:r>
              <a:rPr lang="en-CA" sz="320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rPr>
              <a:t> habitation</a:t>
            </a:r>
            <a:endParaRPr kumimoji="0" lang="en-CA" sz="32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 txBox="1"/>
          <p:nvPr/>
        </p:nvSpPr>
        <p:spPr>
          <a:xfrm>
            <a:off x="2026024" y="2305553"/>
            <a:ext cx="9327776" cy="24784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CA" sz="2400" dirty="0" err="1">
                <a:solidFill>
                  <a:sysClr val="windowText" lastClr="000000"/>
                </a:solidFill>
                <a:latin typeface="Calibri"/>
              </a:rPr>
              <a:t>Outils</a:t>
            </a:r>
            <a:r>
              <a:rPr lang="en-CA" sz="2400" dirty="0">
                <a:solidFill>
                  <a:sysClr val="windowText" lastClr="000000"/>
                </a:solidFill>
                <a:latin typeface="Calibri"/>
              </a:rPr>
              <a:t> et leviers </a:t>
            </a:r>
            <a:r>
              <a:rPr lang="en-CA" sz="2400" dirty="0" err="1">
                <a:solidFill>
                  <a:sysClr val="windowText" lastClr="000000"/>
                </a:solidFill>
                <a:latin typeface="Calibri"/>
              </a:rPr>
              <a:t>destinés</a:t>
            </a:r>
            <a:r>
              <a:rPr lang="en-CA" sz="2400" dirty="0">
                <a:solidFill>
                  <a:sysClr val="windowText" lastClr="000000"/>
                </a:solidFill>
                <a:latin typeface="Calibri"/>
              </a:rPr>
              <a:t> aux </a:t>
            </a:r>
            <a:r>
              <a:rPr lang="en-CA" sz="2400" dirty="0" err="1">
                <a:solidFill>
                  <a:sysClr val="windowText" lastClr="000000"/>
                </a:solidFill>
                <a:latin typeface="Calibri"/>
              </a:rPr>
              <a:t>communautés</a:t>
            </a:r>
            <a:r>
              <a:rPr lang="en-CA" sz="2400" dirty="0">
                <a:solidFill>
                  <a:sysClr val="windowText" lastClr="000000"/>
                </a:solidFill>
                <a:latin typeface="Calibri"/>
              </a:rPr>
              <a:t> et aux </a:t>
            </a:r>
            <a:r>
              <a:rPr lang="en-CA" sz="2400" dirty="0" err="1">
                <a:solidFill>
                  <a:sysClr val="windowText" lastClr="000000"/>
                </a:solidFill>
                <a:latin typeface="Calibri"/>
              </a:rPr>
              <a:t>membres</a:t>
            </a:r>
            <a:endParaRPr lang="en-CA" sz="2400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endParaRPr lang="en-CA" sz="2400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CA" sz="2400" dirty="0" err="1">
                <a:solidFill>
                  <a:sysClr val="windowText" lastClr="000000"/>
                </a:solidFill>
                <a:latin typeface="Calibri"/>
              </a:rPr>
              <a:t>Accélérer</a:t>
            </a:r>
            <a:r>
              <a:rPr lang="en-CA" sz="2400" dirty="0">
                <a:solidFill>
                  <a:sysClr val="windowText" lastClr="000000"/>
                </a:solidFill>
                <a:latin typeface="Calibri"/>
              </a:rPr>
              <a:t> la transformation de </a:t>
            </a:r>
            <a:r>
              <a:rPr lang="en-CA" sz="2400" dirty="0" err="1">
                <a:solidFill>
                  <a:sysClr val="windowText" lastClr="000000"/>
                </a:solidFill>
                <a:latin typeface="Calibri"/>
              </a:rPr>
              <a:t>l'habitation</a:t>
            </a:r>
            <a:r>
              <a:rPr lang="en-CA" sz="2400" dirty="0">
                <a:solidFill>
                  <a:sysClr val="windowText" lastClr="000000"/>
                </a:solidFill>
                <a:latin typeface="Calibri"/>
              </a:rPr>
              <a:t> pour </a:t>
            </a:r>
            <a:r>
              <a:rPr lang="en-CA" sz="2400" dirty="0" err="1">
                <a:solidFill>
                  <a:sysClr val="windowText" lastClr="000000"/>
                </a:solidFill>
                <a:latin typeface="Calibri"/>
              </a:rPr>
              <a:t>briser</a:t>
            </a:r>
            <a:r>
              <a:rPr lang="en-CA" sz="2400" dirty="0">
                <a:solidFill>
                  <a:sysClr val="windowText" lastClr="000000"/>
                </a:solidFill>
                <a:latin typeface="Calibri"/>
              </a:rPr>
              <a:t> la </a:t>
            </a:r>
            <a:r>
              <a:rPr lang="en-CA" sz="2400" dirty="0" err="1">
                <a:solidFill>
                  <a:sysClr val="windowText" lastClr="000000"/>
                </a:solidFill>
                <a:latin typeface="Calibri"/>
              </a:rPr>
              <a:t>dépendance</a:t>
            </a:r>
            <a:endParaRPr lang="en-CA" sz="2400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endParaRPr lang="en-CA" sz="2400" dirty="0">
              <a:solidFill>
                <a:sysClr val="windowText" lastClr="000000"/>
              </a:solidFill>
              <a:latin typeface="Calibri"/>
            </a:endParaRPr>
          </a:p>
          <a:p>
            <a:pPr marL="0" indent="0">
              <a:buNone/>
              <a:defRPr/>
            </a:pPr>
            <a:r>
              <a:rPr lang="en-CA" sz="2400" dirty="0">
                <a:solidFill>
                  <a:sysClr val="windowText" lastClr="000000"/>
                </a:solidFill>
                <a:latin typeface="Calibri"/>
              </a:rPr>
              <a:t>Une transformation de </a:t>
            </a:r>
            <a:r>
              <a:rPr lang="en-CA" sz="2400" dirty="0" err="1">
                <a:solidFill>
                  <a:sysClr val="windowText" lastClr="000000"/>
                </a:solidFill>
                <a:latin typeface="Calibri"/>
              </a:rPr>
              <a:t>l'intérieur</a:t>
            </a:r>
            <a:r>
              <a:rPr lang="en-CA" sz="2400" dirty="0">
                <a:solidFill>
                  <a:sysClr val="windowText" lastClr="000000"/>
                </a:solidFill>
                <a:latin typeface="Calibri"/>
              </a:rPr>
              <a:t>, par </a:t>
            </a:r>
            <a:r>
              <a:rPr lang="en-CA" sz="2400" dirty="0" err="1">
                <a:solidFill>
                  <a:sysClr val="windowText" lastClr="000000"/>
                </a:solidFill>
                <a:latin typeface="Calibri"/>
              </a:rPr>
              <a:t>l'exemple</a:t>
            </a:r>
            <a:r>
              <a:rPr lang="en-CA" sz="2400" dirty="0">
                <a:solidFill>
                  <a:sysClr val="windowText" lastClr="000000"/>
                </a:solidFill>
                <a:latin typeface="Calibri"/>
              </a:rPr>
              <a:t>, </a:t>
            </a:r>
            <a:r>
              <a:rPr lang="en-CA" sz="2400" dirty="0" err="1">
                <a:solidFill>
                  <a:sysClr val="windowText" lastClr="000000"/>
                </a:solidFill>
                <a:latin typeface="Calibri"/>
              </a:rPr>
              <a:t>inspirée</a:t>
            </a:r>
            <a:r>
              <a:rPr lang="en-CA" sz="2400" dirty="0">
                <a:solidFill>
                  <a:sysClr val="windowText" lastClr="000000"/>
                </a:solidFill>
                <a:latin typeface="Calibri"/>
              </a:rPr>
              <a:t> de la </a:t>
            </a:r>
            <a:r>
              <a:rPr lang="en-CA" sz="2400" dirty="0" err="1">
                <a:solidFill>
                  <a:sysClr val="windowText" lastClr="000000"/>
                </a:solidFill>
                <a:latin typeface="Calibri"/>
              </a:rPr>
              <a:t>réussite</a:t>
            </a:r>
            <a:r>
              <a:rPr lang="en-CA" sz="2400" dirty="0">
                <a:solidFill>
                  <a:sysClr val="windowText" lastClr="000000"/>
                </a:solidFill>
                <a:latin typeface="Calibri"/>
              </a:rPr>
              <a:t> des </a:t>
            </a:r>
            <a:r>
              <a:rPr lang="en-CA" sz="2400" dirty="0" err="1">
                <a:solidFill>
                  <a:sysClr val="windowText" lastClr="000000"/>
                </a:solidFill>
                <a:latin typeface="Calibri"/>
              </a:rPr>
              <a:t>adopteurs</a:t>
            </a:r>
            <a:r>
              <a:rPr lang="en-CA" sz="2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CA" sz="2400" dirty="0" err="1">
                <a:solidFill>
                  <a:sysClr val="windowText" lastClr="000000"/>
                </a:solidFill>
                <a:latin typeface="Calibri"/>
              </a:rPr>
              <a:t>précoces</a:t>
            </a:r>
            <a:endParaRPr lang="en-CA" sz="2400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endParaRPr lang="en-CA" sz="2400" dirty="0">
              <a:solidFill>
                <a:sysClr val="windowText" lastClr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77210" y="-220449"/>
            <a:ext cx="9179976" cy="1325563"/>
          </a:xfrm>
        </p:spPr>
        <p:txBody>
          <a:bodyPr>
            <a:normAutofit/>
          </a:bodyPr>
          <a:lstStyle/>
          <a:p>
            <a:r>
              <a:rPr lang="fr-CA" sz="1400">
                <a:latin typeface="DINOT-Medium" pitchFamily="34" charset="0"/>
              </a:rPr>
              <a:t>	</a:t>
            </a:r>
            <a:endParaRPr lang="fr-CA" sz="1400" cap="all"/>
          </a:p>
        </p:txBody>
      </p:sp>
      <p:sp>
        <p:nvSpPr>
          <p:cNvPr id="2" name="Title 1"/>
          <p:cNvSpPr txBox="1"/>
          <p:nvPr/>
        </p:nvSpPr>
        <p:spPr>
          <a:xfrm>
            <a:off x="838200" y="764172"/>
            <a:ext cx="10515600" cy="964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en-CA" sz="3200" dirty="0" err="1">
                <a:solidFill>
                  <a:sysClr val="windowText" lastClr="000000"/>
                </a:solidFill>
                <a:latin typeface="Calibri"/>
                <a:ea typeface="+mn-ea"/>
                <a:cs typeface="+mn-cs"/>
              </a:rPr>
              <a:t>Accès</a:t>
            </a:r>
            <a:r>
              <a:rPr lang="en-CA" sz="320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rPr>
              <a:t> aux </a:t>
            </a:r>
            <a:r>
              <a:rPr lang="en-CA" sz="3200" dirty="0" err="1">
                <a:solidFill>
                  <a:sysClr val="windowText" lastClr="000000"/>
                </a:solidFill>
                <a:latin typeface="Calibri"/>
                <a:ea typeface="+mn-ea"/>
                <a:cs typeface="+mn-cs"/>
              </a:rPr>
              <a:t>marchés</a:t>
            </a:r>
            <a:r>
              <a:rPr lang="en-CA" sz="320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rPr>
              <a:t> financiers</a:t>
            </a:r>
            <a:endParaRPr kumimoji="0" lang="en-CA" sz="32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 txBox="1"/>
          <p:nvPr/>
        </p:nvSpPr>
        <p:spPr>
          <a:xfrm>
            <a:off x="2097740" y="2305553"/>
            <a:ext cx="9256059" cy="24784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CA" sz="2400" dirty="0">
                <a:solidFill>
                  <a:sysClr val="windowText" lastClr="000000"/>
                </a:solidFill>
                <a:latin typeface="Calibri"/>
              </a:rPr>
              <a:t>Le manque </a:t>
            </a:r>
            <a:r>
              <a:rPr lang="en-CA" sz="2400" dirty="0" err="1">
                <a:solidFill>
                  <a:sysClr val="windowText" lastClr="000000"/>
                </a:solidFill>
                <a:latin typeface="Calibri"/>
              </a:rPr>
              <a:t>d'accès</a:t>
            </a:r>
            <a:r>
              <a:rPr lang="en-CA" sz="2400" dirty="0">
                <a:solidFill>
                  <a:sysClr val="windowText" lastClr="000000"/>
                </a:solidFill>
                <a:latin typeface="Calibri"/>
              </a:rPr>
              <a:t> aux </a:t>
            </a:r>
            <a:r>
              <a:rPr lang="en-CA" sz="2400" dirty="0" err="1">
                <a:solidFill>
                  <a:sysClr val="windowText" lastClr="000000"/>
                </a:solidFill>
                <a:latin typeface="Calibri"/>
              </a:rPr>
              <a:t>capitaux</a:t>
            </a:r>
            <a:r>
              <a:rPr lang="en-CA" sz="2400" dirty="0">
                <a:solidFill>
                  <a:sysClr val="windowText" lastClr="000000"/>
                </a:solidFill>
                <a:latin typeface="Calibri"/>
              </a:rPr>
              <a:t> a </a:t>
            </a:r>
            <a:r>
              <a:rPr lang="en-CA" sz="2400" dirty="0" err="1">
                <a:solidFill>
                  <a:sysClr val="windowText" lastClr="000000"/>
                </a:solidFill>
                <a:latin typeface="Calibri"/>
              </a:rPr>
              <a:t>limité</a:t>
            </a:r>
            <a:r>
              <a:rPr lang="en-CA" sz="2400" dirty="0">
                <a:solidFill>
                  <a:sysClr val="windowText" lastClr="000000"/>
                </a:solidFill>
                <a:latin typeface="Calibri"/>
              </a:rPr>
              <a:t> la </a:t>
            </a:r>
            <a:r>
              <a:rPr lang="en-CA" sz="2400" dirty="0" err="1">
                <a:solidFill>
                  <a:sysClr val="windowText" lastClr="000000"/>
                </a:solidFill>
                <a:latin typeface="Calibri"/>
              </a:rPr>
              <a:t>croissance</a:t>
            </a:r>
            <a:r>
              <a:rPr lang="en-CA" sz="2400" dirty="0">
                <a:solidFill>
                  <a:sysClr val="windowText" lastClr="000000"/>
                </a:solidFill>
                <a:latin typeface="Calibri"/>
              </a:rPr>
              <a:t> de </a:t>
            </a:r>
            <a:r>
              <a:rPr lang="en-CA" sz="2400" dirty="0" err="1">
                <a:solidFill>
                  <a:sysClr val="windowText" lastClr="000000"/>
                </a:solidFill>
                <a:latin typeface="Calibri"/>
              </a:rPr>
              <a:t>cette</a:t>
            </a:r>
            <a:r>
              <a:rPr lang="en-CA" sz="2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CA" sz="2400" dirty="0" err="1">
                <a:solidFill>
                  <a:sysClr val="windowText" lastClr="000000"/>
                </a:solidFill>
                <a:latin typeface="Calibri"/>
              </a:rPr>
              <a:t>approche</a:t>
            </a:r>
            <a:r>
              <a:rPr lang="en-CA" sz="2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CA" sz="2400" dirty="0" err="1">
                <a:solidFill>
                  <a:sysClr val="windowText" lastClr="000000"/>
                </a:solidFill>
                <a:latin typeface="Calibri"/>
              </a:rPr>
              <a:t>jusqu'à</a:t>
            </a:r>
            <a:r>
              <a:rPr lang="en-CA" sz="2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CA" sz="2400" dirty="0" err="1">
                <a:solidFill>
                  <a:sysClr val="windowText" lastClr="000000"/>
                </a:solidFill>
                <a:latin typeface="Calibri"/>
              </a:rPr>
              <a:t>maintenant</a:t>
            </a:r>
            <a:endParaRPr lang="en-CA" sz="2400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CA" sz="2400" dirty="0" err="1">
                <a:solidFill>
                  <a:sysClr val="windowText" lastClr="000000"/>
                </a:solidFill>
                <a:latin typeface="Calibri"/>
              </a:rPr>
              <a:t>L'accès</a:t>
            </a:r>
            <a:r>
              <a:rPr lang="en-CA" sz="2400" dirty="0">
                <a:solidFill>
                  <a:sysClr val="windowText" lastClr="000000"/>
                </a:solidFill>
                <a:latin typeface="Calibri"/>
              </a:rPr>
              <a:t> direct aux </a:t>
            </a:r>
            <a:r>
              <a:rPr lang="en-CA" sz="2400" dirty="0" err="1">
                <a:solidFill>
                  <a:sysClr val="windowText" lastClr="000000"/>
                </a:solidFill>
                <a:latin typeface="Calibri"/>
              </a:rPr>
              <a:t>marchés</a:t>
            </a:r>
            <a:r>
              <a:rPr lang="en-CA" sz="2400" dirty="0">
                <a:solidFill>
                  <a:sysClr val="windowText" lastClr="000000"/>
                </a:solidFill>
                <a:latin typeface="Calibri"/>
              </a:rPr>
              <a:t> financiers pour assurer </a:t>
            </a:r>
            <a:r>
              <a:rPr lang="en-CA" sz="2400" dirty="0" err="1">
                <a:solidFill>
                  <a:sysClr val="windowText" lastClr="000000"/>
                </a:solidFill>
                <a:latin typeface="Calibri"/>
              </a:rPr>
              <a:t>une</a:t>
            </a:r>
            <a:r>
              <a:rPr lang="en-CA" sz="2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CA" sz="2400" dirty="0" err="1">
                <a:solidFill>
                  <a:sysClr val="windowText" lastClr="000000"/>
                </a:solidFill>
                <a:latin typeface="Calibri"/>
              </a:rPr>
              <a:t>croissance</a:t>
            </a:r>
            <a:r>
              <a:rPr lang="en-CA" sz="2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CA" sz="2400" dirty="0" err="1">
                <a:solidFill>
                  <a:sysClr val="windowText" lastClr="000000"/>
                </a:solidFill>
                <a:latin typeface="Calibri"/>
              </a:rPr>
              <a:t>soutenue</a:t>
            </a:r>
            <a:endParaRPr lang="en-CA" sz="2400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CA" sz="2400" dirty="0">
                <a:solidFill>
                  <a:sysClr val="windowText" lastClr="000000"/>
                </a:solidFill>
                <a:latin typeface="Calibri"/>
              </a:rPr>
              <a:t>Des options </a:t>
            </a:r>
            <a:r>
              <a:rPr lang="en-CA" sz="2400" dirty="0" err="1">
                <a:solidFill>
                  <a:sysClr val="windowText" lastClr="000000"/>
                </a:solidFill>
                <a:latin typeface="Calibri"/>
              </a:rPr>
              <a:t>à</a:t>
            </a:r>
            <a:r>
              <a:rPr lang="en-CA" sz="2400" dirty="0">
                <a:solidFill>
                  <a:sysClr val="windowText" lastClr="000000"/>
                </a:solidFill>
                <a:latin typeface="Calibri"/>
              </a:rPr>
              <a:t> la </a:t>
            </a:r>
            <a:r>
              <a:rPr lang="en-CA" sz="2400" dirty="0" err="1">
                <a:solidFill>
                  <a:sysClr val="windowText" lastClr="000000"/>
                </a:solidFill>
                <a:latin typeface="Calibri"/>
              </a:rPr>
              <a:t>titrisation</a:t>
            </a:r>
            <a:r>
              <a:rPr lang="en-CA" sz="2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CA" sz="2400" dirty="0" err="1">
                <a:solidFill>
                  <a:sysClr val="windowText" lastClr="000000"/>
                </a:solidFill>
                <a:latin typeface="Calibri"/>
              </a:rPr>
              <a:t>à</a:t>
            </a:r>
            <a:r>
              <a:rPr lang="en-CA" sz="2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CA" sz="2400" dirty="0" err="1">
                <a:solidFill>
                  <a:sysClr val="windowText" lastClr="000000"/>
                </a:solidFill>
                <a:latin typeface="Calibri"/>
              </a:rPr>
              <a:t>l'oeuvre</a:t>
            </a:r>
            <a:r>
              <a:rPr lang="en-CA" sz="2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CA" sz="2400" dirty="0" err="1">
                <a:solidFill>
                  <a:sysClr val="windowText" lastClr="000000"/>
                </a:solidFill>
                <a:latin typeface="Calibri"/>
              </a:rPr>
              <a:t>dès</a:t>
            </a:r>
            <a:r>
              <a:rPr lang="en-CA" sz="2400" dirty="0">
                <a:solidFill>
                  <a:sysClr val="windowText" lastClr="000000"/>
                </a:solidFill>
                <a:latin typeface="Calibri"/>
              </a:rPr>
              <a:t> 2028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77210" y="-220449"/>
            <a:ext cx="9179976" cy="1325563"/>
          </a:xfrm>
        </p:spPr>
        <p:txBody>
          <a:bodyPr>
            <a:normAutofit/>
          </a:bodyPr>
          <a:lstStyle/>
          <a:p>
            <a:r>
              <a:rPr lang="fr-CA" sz="1400">
                <a:latin typeface="DINOT-Medium" pitchFamily="34" charset="0"/>
              </a:rPr>
              <a:t>	</a:t>
            </a:r>
            <a:endParaRPr lang="fr-CA" sz="1400" cap="all"/>
          </a:p>
        </p:txBody>
      </p:sp>
      <p:sp>
        <p:nvSpPr>
          <p:cNvPr id="5" name="Title 1"/>
          <p:cNvSpPr txBox="1"/>
          <p:nvPr/>
        </p:nvSpPr>
        <p:spPr>
          <a:xfrm>
            <a:off x="838200" y="692524"/>
            <a:ext cx="10515600" cy="1180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fr-CA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753066" y="1517703"/>
            <a:ext cx="10104120" cy="3902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kumimoji="0" lang="fr-CA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53066" y="738051"/>
            <a:ext cx="766357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altLang="fr-CA" sz="3200" dirty="0" err="1"/>
              <a:t>Résultats</a:t>
            </a:r>
            <a:endParaRPr lang="en-AU" altLang="fr-CA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334814" y="1735414"/>
            <a:ext cx="96075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AU" altLang="en-US" sz="2400" kern="100" dirty="0">
                <a:effectLst/>
                <a:latin typeface="Calibri"/>
                <a:ea typeface="Malgun Gothic" pitchFamily="34" charset="-127"/>
                <a:cs typeface="Times New Roman" pitchFamily="18" charset="0"/>
              </a:rPr>
              <a:t>Une solution par et pour les Premières nations pour </a:t>
            </a:r>
            <a:r>
              <a:rPr lang="en-AU" altLang="en-US" sz="2400" kern="100" dirty="0" err="1">
                <a:effectLst/>
                <a:latin typeface="Calibri"/>
                <a:ea typeface="Malgun Gothic" pitchFamily="34" charset="-127"/>
                <a:cs typeface="Times New Roman" pitchFamily="18" charset="0"/>
              </a:rPr>
              <a:t>mettre</a:t>
            </a:r>
            <a:r>
              <a:rPr lang="en-AU" altLang="en-US" sz="2400" kern="100" dirty="0">
                <a:effectLst/>
                <a:latin typeface="Calibri"/>
                <a:ea typeface="Malgun Gothic" pitchFamily="34" charset="-127"/>
                <a:cs typeface="Times New Roman" pitchFamily="18" charset="0"/>
              </a:rPr>
              <a:t> fin </a:t>
            </a:r>
            <a:r>
              <a:rPr lang="en-AU" altLang="en-US" sz="2400" kern="100" dirty="0" err="1">
                <a:effectLst/>
                <a:latin typeface="Calibri"/>
                <a:ea typeface="Malgun Gothic" pitchFamily="34" charset="-127"/>
                <a:cs typeface="Times New Roman" pitchFamily="18" charset="0"/>
              </a:rPr>
              <a:t>à</a:t>
            </a:r>
            <a:r>
              <a:rPr lang="en-AU" altLang="en-US" sz="2400" kern="100" dirty="0">
                <a:effectLst/>
                <a:latin typeface="Calibri"/>
                <a:ea typeface="Malgun Gothic" pitchFamily="34" charset="-127"/>
                <a:cs typeface="Times New Roman" pitchFamily="18" charset="0"/>
              </a:rPr>
              <a:t> la </a:t>
            </a:r>
            <a:r>
              <a:rPr lang="en-AU" altLang="en-US" sz="2400" kern="100" dirty="0" err="1">
                <a:effectLst/>
                <a:latin typeface="Calibri"/>
                <a:ea typeface="Malgun Gothic" pitchFamily="34" charset="-127"/>
                <a:cs typeface="Times New Roman" pitchFamily="18" charset="0"/>
              </a:rPr>
              <a:t>dépendance</a:t>
            </a:r>
            <a:r>
              <a:rPr lang="en-AU" altLang="en-US" sz="2400" kern="100" dirty="0">
                <a:effectLst/>
                <a:latin typeface="Calibri"/>
                <a:ea typeface="Malgun Gothic" pitchFamily="34" charset="-127"/>
                <a:cs typeface="Times New Roman" pitchFamily="18" charset="0"/>
              </a:rPr>
              <a:t> sur le </a:t>
            </a:r>
            <a:r>
              <a:rPr lang="en-AU" altLang="en-US" sz="2400" kern="100" dirty="0" err="1">
                <a:effectLst/>
                <a:latin typeface="Calibri"/>
                <a:ea typeface="Malgun Gothic" pitchFamily="34" charset="-127"/>
                <a:cs typeface="Times New Roman" pitchFamily="18" charset="0"/>
              </a:rPr>
              <a:t>fédéral</a:t>
            </a:r>
            <a:r>
              <a:rPr lang="en-AU" altLang="en-US" sz="2400" kern="100" dirty="0">
                <a:effectLst/>
                <a:latin typeface="Calibri"/>
                <a:ea typeface="Malgun Gothic" pitchFamily="34" charset="-127"/>
                <a:cs typeface="Times New Roman" pitchFamily="18" charset="0"/>
              </a:rPr>
              <a:t> et </a:t>
            </a:r>
            <a:r>
              <a:rPr lang="en-AU" altLang="en-US" sz="2400" kern="100" dirty="0" err="1">
                <a:effectLst/>
                <a:latin typeface="Calibri"/>
                <a:ea typeface="Malgun Gothic" pitchFamily="34" charset="-127"/>
                <a:cs typeface="Times New Roman" pitchFamily="18" charset="0"/>
              </a:rPr>
              <a:t>offrir</a:t>
            </a:r>
            <a:r>
              <a:rPr lang="en-AU" altLang="en-US" sz="2400" kern="100" dirty="0">
                <a:effectLst/>
                <a:latin typeface="Calibri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AU" altLang="en-US" sz="2400" kern="100" dirty="0" err="1">
                <a:effectLst/>
                <a:latin typeface="Calibri"/>
                <a:ea typeface="Malgun Gothic" pitchFamily="34" charset="-127"/>
                <a:cs typeface="Times New Roman" pitchFamily="18" charset="0"/>
              </a:rPr>
              <a:t>davantage</a:t>
            </a:r>
            <a:r>
              <a:rPr lang="en-AU" altLang="en-US" sz="2400" kern="100" dirty="0">
                <a:effectLst/>
                <a:latin typeface="Calibri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AU" altLang="en-US" sz="2400" kern="100" dirty="0" err="1">
                <a:effectLst/>
                <a:latin typeface="Calibri"/>
                <a:ea typeface="Malgun Gothic" pitchFamily="34" charset="-127"/>
                <a:cs typeface="Times New Roman" pitchFamily="18" charset="0"/>
              </a:rPr>
              <a:t>d'options</a:t>
            </a:r>
            <a:r>
              <a:rPr lang="en-AU" altLang="en-US" sz="2400" kern="100" dirty="0">
                <a:effectLst/>
                <a:latin typeface="Calibri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AU" altLang="en-US" sz="2400" kern="100" dirty="0" err="1">
                <a:effectLst/>
                <a:latin typeface="Calibri"/>
                <a:ea typeface="Malgun Gothic" pitchFamily="34" charset="-127"/>
                <a:cs typeface="Times New Roman" pitchFamily="18" charset="0"/>
              </a:rPr>
              <a:t>à</a:t>
            </a:r>
            <a:r>
              <a:rPr lang="en-AU" altLang="en-US" sz="2400" kern="100" dirty="0">
                <a:effectLst/>
                <a:latin typeface="Calibri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AU" altLang="en-US" sz="2400" kern="100" dirty="0" err="1">
                <a:effectLst/>
                <a:latin typeface="Calibri"/>
                <a:ea typeface="Malgun Gothic" pitchFamily="34" charset="-127"/>
                <a:cs typeface="Times New Roman" pitchFamily="18" charset="0"/>
              </a:rPr>
              <a:t>l'habitation</a:t>
            </a:r>
            <a:r>
              <a:rPr lang="en-AU" altLang="en-US" sz="2400" kern="100" dirty="0">
                <a:effectLst/>
                <a:latin typeface="Calibri"/>
                <a:ea typeface="Malgun Gothic" pitchFamily="34" charset="-127"/>
                <a:cs typeface="Times New Roman" pitchFamily="18" charset="0"/>
              </a:rPr>
              <a:t> pour </a:t>
            </a:r>
            <a:r>
              <a:rPr lang="en-AU" altLang="en-US" sz="2400" kern="100" dirty="0" err="1">
                <a:effectLst/>
                <a:latin typeface="Calibri"/>
                <a:ea typeface="Malgun Gothic" pitchFamily="34" charset="-127"/>
                <a:cs typeface="Times New Roman" pitchFamily="18" charset="0"/>
              </a:rPr>
              <a:t>combler</a:t>
            </a:r>
            <a:r>
              <a:rPr lang="en-AU" altLang="en-US" sz="2400" kern="100" dirty="0">
                <a:effectLst/>
                <a:latin typeface="Calibri"/>
                <a:ea typeface="Malgun Gothic" pitchFamily="34" charset="-127"/>
                <a:cs typeface="Times New Roman" pitchFamily="18" charset="0"/>
              </a:rPr>
              <a:t> les </a:t>
            </a:r>
            <a:r>
              <a:rPr lang="en-AU" altLang="en-US" sz="2400" kern="100" dirty="0" err="1">
                <a:effectLst/>
                <a:latin typeface="Calibri"/>
                <a:ea typeface="Malgun Gothic" pitchFamily="34" charset="-127"/>
                <a:cs typeface="Times New Roman" pitchFamily="18" charset="0"/>
              </a:rPr>
              <a:t>besoins</a:t>
            </a:r>
            <a:r>
              <a:rPr lang="en-AU" altLang="en-US" sz="2400" kern="100" dirty="0">
                <a:effectLst/>
                <a:latin typeface="Calibri"/>
                <a:ea typeface="Malgun Gothic" pitchFamily="34" charset="-127"/>
                <a:cs typeface="Times New Roman" pitchFamily="18" charset="0"/>
              </a:rPr>
              <a:t> des Premières nations.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AU" altLang="en-US" sz="2400" kern="100" dirty="0">
              <a:effectLst/>
              <a:latin typeface="Calibri"/>
              <a:ea typeface="Malgun Gothic" pitchFamily="34" charset="-127"/>
              <a:cs typeface="Times New Roman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AU" altLang="en-US" sz="2400" kern="100" dirty="0">
                <a:latin typeface="Calibri"/>
                <a:ea typeface="Malgun Gothic" pitchFamily="34" charset="-127"/>
                <a:cs typeface="Times New Roman" pitchFamily="18" charset="0"/>
              </a:rPr>
              <a:t>Un </a:t>
            </a:r>
            <a:r>
              <a:rPr lang="en-AU" altLang="en-US" sz="2400" kern="100" dirty="0" err="1">
                <a:latin typeface="Calibri"/>
                <a:ea typeface="Malgun Gothic" pitchFamily="34" charset="-127"/>
                <a:cs typeface="Times New Roman" pitchFamily="18" charset="0"/>
              </a:rPr>
              <a:t>solide</a:t>
            </a:r>
            <a:r>
              <a:rPr lang="en-AU" altLang="en-US" sz="2400" kern="100" dirty="0">
                <a:latin typeface="Calibri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AU" altLang="en-US" sz="2400" kern="100" dirty="0" err="1">
                <a:latin typeface="Calibri"/>
                <a:ea typeface="Malgun Gothic" pitchFamily="34" charset="-127"/>
                <a:cs typeface="Times New Roman" pitchFamily="18" charset="0"/>
              </a:rPr>
              <a:t>réseau</a:t>
            </a:r>
            <a:r>
              <a:rPr lang="en-AU" altLang="en-US" sz="2400" kern="100" dirty="0">
                <a:latin typeface="Calibri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AU" altLang="en-US" sz="2400" kern="100" dirty="0" err="1">
                <a:latin typeface="Calibri"/>
                <a:ea typeface="Malgun Gothic" pitchFamily="34" charset="-127"/>
                <a:cs typeface="Times New Roman" pitchFamily="18" charset="0"/>
              </a:rPr>
              <a:t>d'institutions</a:t>
            </a:r>
            <a:r>
              <a:rPr lang="en-AU" altLang="en-US" sz="2400" kern="100" dirty="0">
                <a:latin typeface="Calibri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AU" altLang="en-US" sz="2400" kern="100" dirty="0" err="1">
                <a:latin typeface="Calibri"/>
                <a:ea typeface="Malgun Gothic" pitchFamily="34" charset="-127"/>
                <a:cs typeface="Times New Roman" pitchFamily="18" charset="0"/>
              </a:rPr>
              <a:t>financières</a:t>
            </a:r>
            <a:r>
              <a:rPr lang="en-AU" altLang="en-US" sz="2400" kern="100" dirty="0">
                <a:latin typeface="Calibri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AU" altLang="en-US" sz="2400" kern="100" dirty="0" err="1">
                <a:latin typeface="Calibri"/>
                <a:ea typeface="Malgun Gothic" pitchFamily="34" charset="-127"/>
                <a:cs typeface="Times New Roman" pitchFamily="18" charset="0"/>
              </a:rPr>
              <a:t>autochtones</a:t>
            </a:r>
            <a:r>
              <a:rPr lang="en-AU" altLang="en-US" sz="2400" kern="100" dirty="0">
                <a:latin typeface="Calibri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AU" altLang="en-US" sz="2400" kern="100" dirty="0" err="1">
                <a:latin typeface="Calibri"/>
                <a:ea typeface="Malgun Gothic" pitchFamily="34" charset="-127"/>
                <a:cs typeface="Times New Roman" pitchFamily="18" charset="0"/>
              </a:rPr>
              <a:t>offrant</a:t>
            </a:r>
            <a:r>
              <a:rPr lang="en-AU" altLang="en-US" sz="2400" kern="100" dirty="0">
                <a:latin typeface="Calibri"/>
                <a:ea typeface="Malgun Gothic" pitchFamily="34" charset="-127"/>
                <a:cs typeface="Times New Roman" pitchFamily="18" charset="0"/>
              </a:rPr>
              <a:t> des </a:t>
            </a:r>
            <a:r>
              <a:rPr lang="en-AU" altLang="en-US" sz="2400" kern="100" dirty="0" err="1">
                <a:latin typeface="Calibri"/>
                <a:ea typeface="Malgun Gothic" pitchFamily="34" charset="-127"/>
                <a:cs typeface="Times New Roman" pitchFamily="18" charset="0"/>
              </a:rPr>
              <a:t>produits</a:t>
            </a:r>
            <a:r>
              <a:rPr lang="en-AU" altLang="en-US" sz="2400" kern="100" dirty="0">
                <a:latin typeface="Calibri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AU" altLang="en-US" sz="2400" kern="100" dirty="0" err="1">
                <a:latin typeface="Calibri"/>
                <a:ea typeface="Malgun Gothic" pitchFamily="34" charset="-127"/>
                <a:cs typeface="Times New Roman" pitchFamily="18" charset="0"/>
              </a:rPr>
              <a:t>innovateurs</a:t>
            </a:r>
            <a:r>
              <a:rPr lang="en-AU" altLang="en-US" sz="2400" kern="100" dirty="0">
                <a:latin typeface="Calibri"/>
                <a:ea typeface="Malgun Gothic" pitchFamily="34" charset="-127"/>
                <a:cs typeface="Times New Roman" pitchFamily="18" charset="0"/>
              </a:rPr>
              <a:t> pour le </a:t>
            </a:r>
            <a:r>
              <a:rPr lang="en-AU" altLang="en-US" sz="2400" kern="100" dirty="0" err="1">
                <a:latin typeface="Calibri"/>
                <a:ea typeface="Malgun Gothic" pitchFamily="34" charset="-127"/>
                <a:cs typeface="Times New Roman" pitchFamily="18" charset="0"/>
              </a:rPr>
              <a:t>financement</a:t>
            </a:r>
            <a:r>
              <a:rPr lang="en-AU" altLang="en-US" sz="2400" kern="100" dirty="0">
                <a:latin typeface="Calibri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AU" altLang="en-US" sz="2400" kern="100" dirty="0" err="1">
                <a:latin typeface="Calibri"/>
                <a:ea typeface="Malgun Gothic" pitchFamily="34" charset="-127"/>
                <a:cs typeface="Times New Roman" pitchFamily="18" charset="0"/>
              </a:rPr>
              <a:t>à</a:t>
            </a:r>
            <a:r>
              <a:rPr lang="en-AU" altLang="en-US" sz="2400" kern="100" dirty="0">
                <a:latin typeface="Calibri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AU" altLang="en-US" sz="2400" kern="100" dirty="0" err="1">
                <a:latin typeface="Calibri"/>
                <a:ea typeface="Malgun Gothic" pitchFamily="34" charset="-127"/>
                <a:cs typeface="Times New Roman" pitchFamily="18" charset="0"/>
              </a:rPr>
              <a:t>l'habitation</a:t>
            </a:r>
            <a:r>
              <a:rPr lang="en-AU" altLang="en-US" sz="2400" kern="100" dirty="0">
                <a:latin typeface="Calibri"/>
                <a:ea typeface="Malgun Gothic" pitchFamily="34" charset="-127"/>
                <a:cs typeface="Times New Roman" pitchFamily="18" charset="0"/>
              </a:rPr>
              <a:t>.</a:t>
            </a:r>
            <a:endParaRPr lang="en-AU" altLang="en-US" sz="2400" kern="100" dirty="0">
              <a:effectLst/>
              <a:latin typeface="Calibri"/>
              <a:ea typeface="Malgun Gothic" pitchFamily="34" charset="-127"/>
              <a:cs typeface="Times New Roman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AU" altLang="en-US" sz="2400" kern="100" dirty="0">
              <a:effectLst/>
              <a:latin typeface="Calibri"/>
              <a:ea typeface="Malgun Gothic" pitchFamily="34" charset="-127"/>
              <a:cs typeface="Times New Roman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AU" altLang="en-US" sz="2400" kern="100" dirty="0" err="1">
                <a:effectLst/>
                <a:latin typeface="Calibri"/>
                <a:ea typeface="Malgun Gothic" pitchFamily="34" charset="-127"/>
                <a:cs typeface="Times New Roman" pitchFamily="18" charset="0"/>
              </a:rPr>
              <a:t>Préparer</a:t>
            </a:r>
            <a:r>
              <a:rPr lang="en-AU" altLang="en-US" sz="2400" kern="100" dirty="0">
                <a:effectLst/>
                <a:latin typeface="Calibri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AU" altLang="en-US" sz="2400" kern="100" dirty="0" err="1">
                <a:effectLst/>
                <a:latin typeface="Calibri"/>
                <a:ea typeface="Malgun Gothic" pitchFamily="34" charset="-127"/>
                <a:cs typeface="Times New Roman" pitchFamily="18" charset="0"/>
              </a:rPr>
              <a:t>une</a:t>
            </a:r>
            <a:r>
              <a:rPr lang="en-AU" altLang="en-US" sz="2400" kern="100" dirty="0">
                <a:effectLst/>
                <a:latin typeface="Calibri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AU" altLang="en-US" sz="2400" kern="100" dirty="0" err="1">
                <a:effectLst/>
                <a:latin typeface="Calibri"/>
                <a:ea typeface="Malgun Gothic" pitchFamily="34" charset="-127"/>
                <a:cs typeface="Times New Roman" pitchFamily="18" charset="0"/>
              </a:rPr>
              <a:t>relève</a:t>
            </a:r>
            <a:r>
              <a:rPr lang="en-AU" altLang="en-US" sz="2400" kern="100" dirty="0">
                <a:effectLst/>
                <a:latin typeface="Calibri"/>
                <a:ea typeface="Malgun Gothic" pitchFamily="34" charset="-127"/>
                <a:cs typeface="Times New Roman" pitchFamily="18" charset="0"/>
              </a:rPr>
              <a:t> de propriétaires-occupants par le </a:t>
            </a:r>
            <a:r>
              <a:rPr lang="en-AU" altLang="en-US" sz="2400" kern="100" dirty="0" err="1">
                <a:effectLst/>
                <a:latin typeface="Calibri"/>
                <a:ea typeface="Malgun Gothic" pitchFamily="34" charset="-127"/>
                <a:cs typeface="Times New Roman" pitchFamily="18" charset="0"/>
              </a:rPr>
              <a:t>développement</a:t>
            </a:r>
            <a:r>
              <a:rPr lang="en-AU" altLang="en-US" sz="2400" kern="100" dirty="0">
                <a:effectLst/>
                <a:latin typeface="Calibri"/>
                <a:ea typeface="Malgun Gothic" pitchFamily="34" charset="-127"/>
                <a:cs typeface="Times New Roman" pitchFamily="18" charset="0"/>
              </a:rPr>
              <a:t> des </a:t>
            </a:r>
            <a:r>
              <a:rPr lang="en-AU" altLang="en-US" sz="2400" kern="100" dirty="0" err="1">
                <a:effectLst/>
                <a:latin typeface="Calibri"/>
                <a:ea typeface="Malgun Gothic" pitchFamily="34" charset="-127"/>
                <a:cs typeface="Times New Roman" pitchFamily="18" charset="0"/>
              </a:rPr>
              <a:t>capacités</a:t>
            </a:r>
            <a:r>
              <a:rPr lang="en-AU" altLang="en-US" sz="2400" kern="100" dirty="0">
                <a:effectLst/>
                <a:latin typeface="Calibri"/>
                <a:ea typeface="Malgun Gothic" pitchFamily="34" charset="-127"/>
                <a:cs typeface="Times New Roman" pitchFamily="18" charset="0"/>
              </a:rPr>
              <a:t> et la </a:t>
            </a:r>
            <a:r>
              <a:rPr lang="en-AU" altLang="en-US" sz="2400" kern="100" dirty="0" err="1">
                <a:effectLst/>
                <a:latin typeface="Calibri"/>
                <a:ea typeface="Malgun Gothic" pitchFamily="34" charset="-127"/>
                <a:cs typeface="Times New Roman" pitchFamily="18" charset="0"/>
              </a:rPr>
              <a:t>litératie</a:t>
            </a:r>
            <a:r>
              <a:rPr lang="en-AU" altLang="en-US" sz="2400" kern="100" dirty="0">
                <a:effectLst/>
                <a:latin typeface="Calibri"/>
                <a:ea typeface="Malgun Gothic" pitchFamily="34" charset="-127"/>
                <a:cs typeface="Times New Roman" pitchFamily="18" charset="0"/>
              </a:rPr>
              <a:t> financière et habitation.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AU" altLang="en-US" sz="2400" kern="100" dirty="0">
              <a:effectLst/>
              <a:latin typeface="Calibri"/>
              <a:ea typeface="Malgun Gothic" pitchFamily="34" charset="-127"/>
              <a:cs typeface="Times New Roman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AU" altLang="en-US" sz="2400" kern="100" dirty="0">
                <a:effectLst/>
                <a:latin typeface="Calibri"/>
                <a:ea typeface="Malgun Gothic" pitchFamily="34" charset="-127"/>
                <a:cs typeface="Times New Roman" pitchFamily="18" charset="0"/>
              </a:rPr>
              <a:t>Miigwetch</a:t>
            </a:r>
          </a:p>
          <a:p>
            <a:pPr lvl="1"/>
            <a:endParaRPr lang="en-CA" sz="2400" kern="100" dirty="0">
              <a:effectLst/>
              <a:latin typeface="Calibri"/>
              <a:ea typeface="Malgun Gothic" pitchFamily="34" charset="-127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334</Words>
  <Application>Microsoft Macintosh PowerPoint</Application>
  <PresentationFormat>Widescreen</PresentationFormat>
  <Paragraphs>67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DINOT-Medium</vt:lpstr>
      <vt:lpstr>Thème Office</vt:lpstr>
      <vt:lpstr>PowerPoint Presentation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Dominique Collin</dc:creator>
  <cp:lastModifiedBy>Dominique Collin</cp:lastModifiedBy>
  <cp:revision>33</cp:revision>
  <cp:lastPrinted>1900-01-01T00:00:00Z</cp:lastPrinted>
  <dcterms:created xsi:type="dcterms:W3CDTF">1900-01-01T00:00:00Z</dcterms:created>
  <dcterms:modified xsi:type="dcterms:W3CDTF">2023-11-16T20:52:27Z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3081-10.0.3</vt:lpwstr>
  </property>
</Properties>
</file>